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7" r:id="rId7"/>
    <p:sldMasterId id="2147484198" r:id="rId8"/>
    <p:sldMasterId id="2147484225" r:id="rId9"/>
    <p:sldMasterId id="2147484236" r:id="rId10"/>
  </p:sldMasterIdLst>
  <p:notesMasterIdLst>
    <p:notesMasterId r:id="rId54"/>
  </p:notesMasterIdLst>
  <p:handoutMasterIdLst>
    <p:handoutMasterId r:id="rId55"/>
  </p:handoutMasterIdLst>
  <p:sldIdLst>
    <p:sldId id="778" r:id="rId11"/>
    <p:sldId id="779" r:id="rId12"/>
    <p:sldId id="780" r:id="rId13"/>
    <p:sldId id="788" r:id="rId14"/>
    <p:sldId id="926" r:id="rId15"/>
    <p:sldId id="891" r:id="rId16"/>
    <p:sldId id="914" r:id="rId17"/>
    <p:sldId id="915" r:id="rId18"/>
    <p:sldId id="922" r:id="rId19"/>
    <p:sldId id="894" r:id="rId20"/>
    <p:sldId id="861" r:id="rId21"/>
    <p:sldId id="862" r:id="rId22"/>
    <p:sldId id="863" r:id="rId23"/>
    <p:sldId id="864" r:id="rId24"/>
    <p:sldId id="865" r:id="rId25"/>
    <p:sldId id="866" r:id="rId26"/>
    <p:sldId id="895" r:id="rId27"/>
    <p:sldId id="868" r:id="rId28"/>
    <p:sldId id="869" r:id="rId29"/>
    <p:sldId id="870" r:id="rId30"/>
    <p:sldId id="896" r:id="rId31"/>
    <p:sldId id="873" r:id="rId32"/>
    <p:sldId id="879" r:id="rId33"/>
    <p:sldId id="897" r:id="rId34"/>
    <p:sldId id="902" r:id="rId35"/>
    <p:sldId id="903" r:id="rId36"/>
    <p:sldId id="904" r:id="rId37"/>
    <p:sldId id="905" r:id="rId38"/>
    <p:sldId id="906" r:id="rId39"/>
    <p:sldId id="907" r:id="rId40"/>
    <p:sldId id="908" r:id="rId41"/>
    <p:sldId id="909" r:id="rId42"/>
    <p:sldId id="920" r:id="rId43"/>
    <p:sldId id="916" r:id="rId44"/>
    <p:sldId id="917" r:id="rId45"/>
    <p:sldId id="918" r:id="rId46"/>
    <p:sldId id="919" r:id="rId47"/>
    <p:sldId id="921" r:id="rId48"/>
    <p:sldId id="911" r:id="rId49"/>
    <p:sldId id="927" r:id="rId50"/>
    <p:sldId id="923" r:id="rId51"/>
    <p:sldId id="924" r:id="rId52"/>
    <p:sldId id="925" r:id="rId5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37EDF07-3C6D-5A4D-93CA-A74A5AE3BC0F}">
          <p14:sldIdLst>
            <p14:sldId id="778"/>
            <p14:sldId id="779"/>
            <p14:sldId id="780"/>
            <p14:sldId id="788"/>
            <p14:sldId id="926"/>
          </p14:sldIdLst>
        </p14:section>
        <p14:section name="into-mail-addin" id="{9381DD4C-F340-DD48-96C7-BB10E26541B7}">
          <p14:sldIdLst>
            <p14:sldId id="891"/>
            <p14:sldId id="914"/>
            <p14:sldId id="915"/>
            <p14:sldId id="922"/>
            <p14:sldId id="894"/>
            <p14:sldId id="861"/>
            <p14:sldId id="862"/>
            <p14:sldId id="863"/>
            <p14:sldId id="864"/>
            <p14:sldId id="865"/>
            <p14:sldId id="866"/>
          </p14:sldIdLst>
        </p14:section>
        <p14:section name="contextual-activation" id="{D0C7E797-D73F-264D-ADBF-480A9494EB5A}">
          <p14:sldIdLst>
            <p14:sldId id="895"/>
            <p14:sldId id="868"/>
            <p14:sldId id="869"/>
            <p14:sldId id="870"/>
          </p14:sldIdLst>
        </p14:section>
        <p14:section name="officejs-api" id="{6DB0E233-B0CE-6C48-98EC-4BAA75C72D5D}">
          <p14:sldIdLst>
            <p14:sldId id="896"/>
            <p14:sldId id="873"/>
            <p14:sldId id="879"/>
          </p14:sldIdLst>
        </p14:section>
        <p14:section name="compse-addin" id="{B3F146CD-A44E-FC4E-B4F8-AE808C401DE3}">
          <p14:sldIdLst>
            <p14:sldId id="897"/>
            <p14:sldId id="902"/>
            <p14:sldId id="903"/>
            <p14:sldId id="904"/>
            <p14:sldId id="905"/>
            <p14:sldId id="906"/>
            <p14:sldId id="907"/>
            <p14:sldId id="908"/>
            <p14:sldId id="909"/>
          </p14:sldIdLst>
        </p14:section>
        <p14:section name="add-in-vision" id="{A6CEC67A-C800-B64C-ACB1-399F9C012C70}">
          <p14:sldIdLst>
            <p14:sldId id="920"/>
            <p14:sldId id="916"/>
            <p14:sldId id="917"/>
            <p14:sldId id="918"/>
            <p14:sldId id="919"/>
            <p14:sldId id="921"/>
          </p14:sldIdLst>
        </p14:section>
        <p14:section name="outro" id="{252672BC-EE04-A145-BACC-9F3C411CE237}">
          <p14:sldIdLst>
            <p14:sldId id="911"/>
            <p14:sldId id="927"/>
            <p14:sldId id="923"/>
            <p14:sldId id="924"/>
            <p14:sldId id="925"/>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68217A"/>
    <a:srgbClr val="EB3C00"/>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autoAdjust="0"/>
    <p:restoredTop sz="73119" autoAdjust="0"/>
  </p:normalViewPr>
  <p:slideViewPr>
    <p:cSldViewPr snapToGrid="0">
      <p:cViewPr varScale="1">
        <p:scale>
          <a:sx n="35" d="100"/>
          <a:sy n="35" d="100"/>
        </p:scale>
        <p:origin x="984" y="21"/>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This slide details the high-level steps of creating a mail app. Within the</a:t>
            </a:r>
            <a:r>
              <a:rPr lang="en-US" baseline="0" dirty="0" smtClean="0"/>
              <a:t> app manifest, you should </a:t>
            </a:r>
            <a:r>
              <a:rPr lang="en-US" dirty="0" smtClean="0"/>
              <a:t>specify a height for the mail app between 32 pixels to 350 pixels. Note that you cannot specify</a:t>
            </a:r>
            <a:r>
              <a:rPr lang="en-US" baseline="0" dirty="0" smtClean="0"/>
              <a:t> the width as the mail app will take up all the available width in the host application. Next, you </a:t>
            </a:r>
            <a:r>
              <a:rPr lang="en-US" dirty="0" smtClean="0"/>
              <a:t>define one or more activation rules. Next,</a:t>
            </a:r>
            <a:r>
              <a:rPr lang="en-US" baseline="0" dirty="0" smtClean="0"/>
              <a:t> you create the user interface for the mail app using </a:t>
            </a:r>
            <a:r>
              <a:rPr lang="en-US" dirty="0" smtClean="0"/>
              <a:t>HTML5 and CSS. After that,</a:t>
            </a:r>
            <a:r>
              <a:rPr lang="en-US" baseline="0" dirty="0" smtClean="0"/>
              <a:t> you w</a:t>
            </a:r>
            <a:r>
              <a:rPr lang="en-US" dirty="0" smtClean="0"/>
              <a:t>rite JavaScript to add the required behavior and business logic. When you are finally ready to test your work, you can press the {F5} key to begin the debugging process. </a:t>
            </a:r>
          </a:p>
          <a:p>
            <a:pPr marL="0" indent="0">
              <a:buFont typeface="+mj-lt"/>
              <a:buNone/>
            </a:pPr>
            <a:endParaRPr lang="en-US" dirty="0" smtClean="0"/>
          </a:p>
          <a:p>
            <a:pPr marL="0" indent="0">
              <a:buFont typeface="+mj-lt"/>
              <a:buNone/>
            </a:pPr>
            <a:r>
              <a:rPr lang="en-US" dirty="0" smtClean="0"/>
              <a:t>In order to test and debug a mail app, you must have a installed version of Exchange 2013 and a valid Exchange account with a mailbox. When you</a:t>
            </a:r>
            <a:r>
              <a:rPr lang="en-US" baseline="0" dirty="0" smtClean="0"/>
              <a:t> </a:t>
            </a:r>
            <a:r>
              <a:rPr lang="en-US" i="0" baseline="0" dirty="0" smtClean="0"/>
              <a:t>p</a:t>
            </a:r>
            <a:r>
              <a:rPr lang="en-US" sz="2000" i="0" dirty="0" smtClean="0"/>
              <a:t>ress the {F5} key for the first time Visual Studio 2012 prompts you with the dialog shown</a:t>
            </a:r>
            <a:r>
              <a:rPr lang="en-US" sz="2000" i="0" baseline="0" dirty="0" smtClean="0"/>
              <a:t> above to track </a:t>
            </a:r>
            <a:r>
              <a:rPr lang="en-US" sz="2000" i="0" dirty="0" smtClean="0"/>
              <a:t>the server running Exchange 2013</a:t>
            </a:r>
            <a:r>
              <a:rPr lang="en-US" sz="2000" i="0" baseline="0" dirty="0" smtClean="0"/>
              <a:t> as well as the login </a:t>
            </a:r>
            <a:r>
              <a:rPr lang="en-US" sz="2000" i="0" dirty="0" smtClean="0"/>
              <a:t>credentials for the user mailbox used</a:t>
            </a:r>
            <a:r>
              <a:rPr lang="en-US" sz="2000" i="0" baseline="0" dirty="0" smtClean="0"/>
              <a:t> for testing.</a:t>
            </a:r>
            <a:endParaRPr lang="en-US" sz="2000" i="0"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4B1E4AE6-B13F-4455-827C-35C498DD3E04}"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13309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 and debug a mail read add-in from scratch in Visual</a:t>
            </a:r>
            <a:r>
              <a:rPr lang="en-US" baseline="0" dirty="0" smtClean="0"/>
              <a:t> Studio</a:t>
            </a:r>
            <a:endParaRPr lang="en-US" dirty="0"/>
          </a:p>
        </p:txBody>
      </p:sp>
      <p:sp>
        <p:nvSpPr>
          <p:cNvPr id="4" name="Date Placeholder 3"/>
          <p:cNvSpPr>
            <a:spLocks noGrp="1"/>
          </p:cNvSpPr>
          <p:nvPr>
            <p:ph type="dt" idx="10"/>
          </p:nvPr>
        </p:nvSpPr>
        <p:spPr/>
        <p:txBody>
          <a:bodyPr/>
          <a:lstStyle/>
          <a:p>
            <a:fld id="{CBAFBE00-45A2-4B2D-B2EA-B3F5E90EA76B}"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3975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mail app is created with one or more activation rules. These rules are defined in the app manifest using XML.</a:t>
            </a:r>
            <a:r>
              <a:rPr lang="en-US" baseline="0" dirty="0" smtClean="0"/>
              <a:t> These activation rules are run for each installed mail app whenever the user select a new mail item that is a mail message, and event or an appointment. </a:t>
            </a:r>
            <a:r>
              <a:rPr lang="en-US" dirty="0" smtClean="0"/>
              <a:t>If the conditions for an activation rule are met, then the mail app is activated and becomes available to start by the user.</a:t>
            </a:r>
          </a:p>
          <a:p>
            <a:endParaRPr lang="en-US" dirty="0" smtClean="0"/>
          </a:p>
          <a:p>
            <a:r>
              <a:rPr lang="en-US" dirty="0" smtClean="0"/>
              <a:t>A</a:t>
            </a:r>
            <a:r>
              <a:rPr lang="en-US" baseline="0" dirty="0" smtClean="0"/>
              <a:t> simple mail app can be based on a single activation rule. However, a mail app can contain </a:t>
            </a:r>
            <a:r>
              <a:rPr lang="en-US" dirty="0" smtClean="0"/>
              <a:t>multiple rules that can be combined for complex activation needs. When you add m</a:t>
            </a:r>
            <a:r>
              <a:rPr lang="en-US" baseline="0" dirty="0" smtClean="0"/>
              <a:t>ore than one activation rule, you must decide whether to </a:t>
            </a:r>
            <a:r>
              <a:rPr lang="en-US" dirty="0" smtClean="0"/>
              <a:t>AND the rules together or to OR the rules</a:t>
            </a:r>
            <a:r>
              <a:rPr lang="en-US" baseline="0" dirty="0" smtClean="0"/>
              <a:t> together. </a:t>
            </a:r>
          </a:p>
          <a:p>
            <a:endParaRPr lang="en-US" dirty="0" smtClean="0"/>
          </a:p>
          <a:p>
            <a:pPr marL="0" marR="0" lvl="0" indent="0" algn="l" defTabSz="914363" rtl="0" eaLnBrk="1" fontAlgn="auto" latinLnBrk="0" hangingPunct="1">
              <a:lnSpc>
                <a:spcPct val="90000"/>
              </a:lnSpc>
              <a:spcBef>
                <a:spcPts val="0"/>
              </a:spcBef>
              <a:spcAft>
                <a:spcPts val="333"/>
              </a:spcAft>
              <a:buClrTx/>
              <a:buSzTx/>
              <a:buFontTx/>
              <a:buNone/>
              <a:tabLst/>
              <a:defRPr/>
            </a:pPr>
            <a:r>
              <a:rPr lang="en-US" dirty="0" smtClean="0"/>
              <a:t>Activation rules can be based on known entities such as address and phone numbers. For more specific scenarios,</a:t>
            </a:r>
            <a:r>
              <a:rPr lang="en-US" baseline="0" dirty="0" smtClean="0"/>
              <a:t> activation </a:t>
            </a:r>
            <a:r>
              <a:rPr lang="en-US" dirty="0" smtClean="0"/>
              <a:t>rules can also be defined using custom regular expressions.</a:t>
            </a:r>
          </a:p>
          <a:p>
            <a:pPr lvl="0"/>
            <a:endParaRPr lang="en-US"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185BCF2C-AA67-48B1-AD72-80C5E220758E}"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6198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a:t>
            </a:r>
            <a:r>
              <a:rPr lang="en-US" baseline="0" dirty="0" smtClean="0"/>
              <a:t> different types of activation rules. </a:t>
            </a:r>
          </a:p>
          <a:p>
            <a:endParaRPr lang="en-US" baseline="0" dirty="0" smtClean="0"/>
          </a:p>
          <a:p>
            <a:r>
              <a:rPr lang="en-US" sz="2400" dirty="0" smtClean="0"/>
              <a:t>The </a:t>
            </a:r>
            <a:r>
              <a:rPr lang="en-US" sz="2400" b="1" dirty="0" err="1" smtClean="0"/>
              <a:t>ItemIs</a:t>
            </a:r>
            <a:r>
              <a:rPr lang="en-US" sz="2400" dirty="0" smtClean="0"/>
              <a:t> rule</a:t>
            </a:r>
            <a:r>
              <a:rPr lang="en-US" sz="2400" baseline="0" dirty="0" smtClean="0"/>
              <a:t> </a:t>
            </a:r>
            <a:r>
              <a:rPr lang="en-US" sz="2000" dirty="0" smtClean="0"/>
              <a:t>checks to see whether the item type is a</a:t>
            </a:r>
            <a:r>
              <a:rPr lang="en-US" sz="2000" baseline="0" dirty="0" smtClean="0"/>
              <a:t> message or an </a:t>
            </a:r>
            <a:r>
              <a:rPr lang="en-US" sz="2000" dirty="0" smtClean="0"/>
              <a:t>appointment.</a:t>
            </a:r>
          </a:p>
          <a:p>
            <a:endParaRPr lang="en-US" sz="2000" dirty="0" smtClean="0"/>
          </a:p>
          <a:p>
            <a:pPr lvl="1"/>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ItemIs</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ItemType</a:t>
            </a:r>
            <a:r>
              <a:rPr lang="en-US" sz="1600" b="1" dirty="0" smtClean="0">
                <a:solidFill>
                  <a:schemeClr val="bg2">
                    <a:lumMod val="75000"/>
                  </a:schemeClr>
                </a:solidFill>
                <a:latin typeface="Lucida Console" pitchFamily="49" charset="0"/>
              </a:rPr>
              <a:t>=“Message”&gt;</a:t>
            </a:r>
          </a:p>
          <a:p>
            <a:endParaRPr lang="en-US" sz="2400" dirty="0" smtClean="0"/>
          </a:p>
          <a:p>
            <a:endParaRPr lang="en-US" sz="2400" dirty="0" smtClean="0"/>
          </a:p>
          <a:p>
            <a:r>
              <a:rPr lang="en-US" sz="2400" dirty="0" smtClean="0"/>
              <a:t>The </a:t>
            </a:r>
            <a:r>
              <a:rPr lang="en-US" sz="2400" b="1" dirty="0" err="1" smtClean="0"/>
              <a:t>ItemHasKnownEntity</a:t>
            </a:r>
            <a:r>
              <a:rPr lang="en-US" sz="2400" dirty="0" smtClean="0"/>
              <a:t> rule</a:t>
            </a:r>
            <a:r>
              <a:rPr lang="en-US" sz="2400" baseline="0" dirty="0" smtClean="0"/>
              <a:t> </a:t>
            </a:r>
            <a:r>
              <a:rPr lang="en-US" sz="2000" dirty="0" smtClean="0"/>
              <a:t>checks to see if the item has a specific type of known entity </a:t>
            </a:r>
          </a:p>
          <a:p>
            <a:endParaRPr lang="en-US" sz="2000" dirty="0" smtClean="0"/>
          </a:p>
          <a:p>
            <a:pPr lvl="1"/>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ItemHasKnownEntity</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EntityType</a:t>
            </a:r>
            <a:r>
              <a:rPr lang="en-US" sz="1600" b="1" dirty="0" smtClean="0">
                <a:solidFill>
                  <a:schemeClr val="bg2">
                    <a:lumMod val="75000"/>
                  </a:schemeClr>
                </a:solidFill>
                <a:latin typeface="Lucida Console" pitchFamily="49" charset="0"/>
              </a:rPr>
              <a:t>=“Address” /&gt;</a:t>
            </a:r>
          </a:p>
          <a:p>
            <a:endParaRPr lang="en-US" sz="2400" dirty="0" smtClean="0"/>
          </a:p>
          <a:p>
            <a:endParaRPr lang="en-US" sz="2400" dirty="0" smtClean="0"/>
          </a:p>
          <a:p>
            <a:r>
              <a:rPr lang="en-US" sz="2400" dirty="0" smtClean="0"/>
              <a:t>The </a:t>
            </a:r>
            <a:r>
              <a:rPr lang="en-US" sz="2400" b="1" dirty="0" err="1" smtClean="0"/>
              <a:t>ItemHasRegularExpressionMatch</a:t>
            </a:r>
            <a:r>
              <a:rPr lang="en-US" sz="2400" dirty="0" smtClean="0"/>
              <a:t> rule checks to see if an item has content that matches</a:t>
            </a:r>
            <a:r>
              <a:rPr lang="en-US" sz="2400" baseline="0" dirty="0" smtClean="0"/>
              <a:t> </a:t>
            </a:r>
            <a:r>
              <a:rPr lang="en-US" sz="2000" dirty="0" smtClean="0"/>
              <a:t>custom regular expression.</a:t>
            </a:r>
          </a:p>
          <a:p>
            <a:endParaRPr lang="en-US" sz="2400" dirty="0" smtClean="0"/>
          </a:p>
          <a:p>
            <a:r>
              <a:rPr lang="en-US" sz="2400" dirty="0" smtClean="0"/>
              <a:t>The </a:t>
            </a:r>
            <a:r>
              <a:rPr lang="en-US" sz="2400" b="1" dirty="0" err="1" smtClean="0"/>
              <a:t>RuleCollection</a:t>
            </a:r>
            <a:r>
              <a:rPr lang="en-US" sz="2400" dirty="0" smtClean="0"/>
              <a:t> rule combines two or more inner rules </a:t>
            </a:r>
            <a:r>
              <a:rPr lang="en-US" sz="2000" dirty="0" smtClean="0"/>
              <a:t>using either the AND operator or the OR</a:t>
            </a:r>
            <a:r>
              <a:rPr lang="en-US" sz="2000" baseline="0" dirty="0" smtClean="0"/>
              <a:t> operator. When using the AND operator, all inner rules must be met for activation to occur. When using the OR operator, only one inner rule must be met for activation to occur.</a:t>
            </a:r>
            <a:endParaRPr lang="en-US" sz="2000" dirty="0" smtClean="0"/>
          </a:p>
        </p:txBody>
      </p:sp>
      <p:sp>
        <p:nvSpPr>
          <p:cNvPr id="4" name="Date Placeholder 3"/>
          <p:cNvSpPr>
            <a:spLocks noGrp="1"/>
          </p:cNvSpPr>
          <p:nvPr>
            <p:ph type="dt" idx="10"/>
          </p:nvPr>
        </p:nvSpPr>
        <p:spPr>
          <a:xfrm>
            <a:off x="3884613" y="0"/>
            <a:ext cx="2971800" cy="457200"/>
          </a:xfrm>
          <a:prstGeom prst="rect">
            <a:avLst/>
          </a:prstGeom>
        </p:spPr>
        <p:txBody>
          <a:bodyPr/>
          <a:lstStyle/>
          <a:p>
            <a:fld id="{5C4C0152-C767-4F4A-A84E-F34607155542}"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01996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Outlook 2013 is aware of several specific well-known types of entities which are listed in the table on the slide above.</a:t>
            </a:r>
            <a:r>
              <a:rPr lang="en-US" sz="2400" baseline="0" dirty="0" smtClean="0"/>
              <a:t> When you create an activation rule based on one of these entities, Outlook will </a:t>
            </a:r>
            <a:r>
              <a:rPr lang="en-US" sz="2400" dirty="0" smtClean="0"/>
              <a:t>parse and scan the current item </a:t>
            </a:r>
            <a:r>
              <a:rPr lang="en-US" sz="2000" dirty="0" smtClean="0"/>
              <a:t>for the presence of content that matches that type</a:t>
            </a:r>
            <a:r>
              <a:rPr lang="en-US" sz="2000" baseline="0" dirty="0" smtClean="0"/>
              <a:t> </a:t>
            </a:r>
            <a:r>
              <a:rPr lang="en-US" sz="2000" dirty="0" smtClean="0"/>
              <a:t>of entity.</a:t>
            </a:r>
          </a:p>
          <a:p>
            <a:endParaRPr lang="en-US" sz="2000" dirty="0" smtClean="0"/>
          </a:p>
          <a:p>
            <a:r>
              <a:rPr lang="en-US" sz="2000" dirty="0" smtClean="0"/>
              <a:t>To create an activation rule based on a well-known entity with XML inside the app manifest,</a:t>
            </a:r>
            <a:r>
              <a:rPr lang="en-US" sz="2000" baseline="0" dirty="0" smtClean="0"/>
              <a:t> you use the </a:t>
            </a:r>
            <a:r>
              <a:rPr lang="en-US" sz="2000" b="1" dirty="0" err="1" smtClean="0"/>
              <a:t>ItemHasKnownEntity</a:t>
            </a:r>
            <a:r>
              <a:rPr lang="en-US" sz="2000" dirty="0" smtClean="0"/>
              <a:t> rule</a:t>
            </a:r>
          </a:p>
          <a:p>
            <a:endParaRPr lang="en-US" sz="2000" dirty="0" smtClean="0"/>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ItemHasKnownEntity</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EntityType</a:t>
            </a:r>
            <a:r>
              <a:rPr lang="en-US" sz="1600" b="1" dirty="0" smtClean="0">
                <a:solidFill>
                  <a:schemeClr val="bg2">
                    <a:lumMod val="75000"/>
                  </a:schemeClr>
                </a:solidFill>
                <a:latin typeface="Lucida Console" pitchFamily="49" charset="0"/>
              </a:rPr>
              <a:t>=“Address” /&gt;</a:t>
            </a:r>
          </a:p>
          <a:p>
            <a:endParaRPr lang="en-US" sz="2000" dirty="0" smtClean="0"/>
          </a:p>
          <a:p>
            <a:r>
              <a:rPr lang="en-US" sz="2000" dirty="0" smtClean="0"/>
              <a:t>When you are writing JavaScript code for the mail app,</a:t>
            </a:r>
            <a:r>
              <a:rPr lang="en-US" sz="2000" baseline="0" dirty="0" smtClean="0"/>
              <a:t> you will need to retrieve the entity value which can be done using </a:t>
            </a:r>
            <a:r>
              <a:rPr lang="en-US" sz="2000" dirty="0" smtClean="0"/>
              <a:t>the API functions </a:t>
            </a:r>
            <a:r>
              <a:rPr lang="en-US" sz="2000" b="1" dirty="0" err="1" smtClean="0"/>
              <a:t>getEntities</a:t>
            </a:r>
            <a:r>
              <a:rPr lang="en-US" sz="2000" dirty="0" smtClean="0"/>
              <a:t> or </a:t>
            </a:r>
            <a:r>
              <a:rPr lang="en-US" sz="2000" b="1" dirty="0" err="1" smtClean="0"/>
              <a:t>getEntitiesByType</a:t>
            </a:r>
            <a:r>
              <a:rPr lang="en-US" sz="2000" dirty="0" smtClean="0"/>
              <a: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27E14BA-F5CB-4FDA-977E-0AE0D03BD4E1}"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44687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a:lstStyle/>
          <a:p>
            <a:pPr eaLnBrk="1" hangingPunct="1">
              <a:spcBef>
                <a:spcPct val="0"/>
              </a:spcBef>
            </a:pPr>
            <a:r>
              <a:rPr lang="en-US" dirty="0" smtClean="0">
                <a:latin typeface="Segoe UI" pitchFamily="-65" charset="-52"/>
              </a:rPr>
              <a:t>Access to the Outlook JavaScript Object Model (JSOM)</a:t>
            </a:r>
            <a:r>
              <a:rPr lang="en-US" baseline="0" dirty="0" smtClean="0">
                <a:latin typeface="Segoe UI" pitchFamily="-65" charset="-52"/>
              </a:rPr>
              <a:t> is available through the </a:t>
            </a:r>
            <a:r>
              <a:rPr lang="en-US" b="1" baseline="0" dirty="0" err="1" smtClean="0">
                <a:latin typeface="Segoe UI" pitchFamily="-65" charset="-52"/>
              </a:rPr>
              <a:t>Office.context.mailbox</a:t>
            </a:r>
            <a:r>
              <a:rPr lang="en-US" b="1" baseline="0" dirty="0" smtClean="0">
                <a:latin typeface="Segoe UI" pitchFamily="-65" charset="-52"/>
              </a:rPr>
              <a:t> </a:t>
            </a:r>
            <a:r>
              <a:rPr lang="en-US" baseline="0" dirty="0" smtClean="0">
                <a:latin typeface="Segoe UI" pitchFamily="-65" charset="-52"/>
              </a:rPr>
              <a:t>object. From here you can obtain access to information about the selected mail item and user profiles for the current user as well as other users such as the one that sent the message.</a:t>
            </a:r>
            <a:endParaRPr lang="en-US" dirty="0" smtClean="0">
              <a:latin typeface="Segoe UI" pitchFamily="-65" charset="-52"/>
            </a:endParaRPr>
          </a:p>
        </p:txBody>
      </p:sp>
      <p:sp>
        <p:nvSpPr>
          <p:cNvPr id="33796" name="Header Placeholder 3"/>
          <p:cNvSpPr>
            <a:spLocks noGrp="1"/>
          </p:cNvSpPr>
          <p:nvPr>
            <p:ph type="hdr" sz="quarter"/>
          </p:nvPr>
        </p:nvSpPr>
        <p:spPr bwMode="auto">
          <a:xfrm>
            <a:off x="0" y="0"/>
            <a:ext cx="2971800" cy="457200"/>
          </a:xfrm>
          <a:prstGeom prst="rect">
            <a:avLst/>
          </a:prstGeom>
          <a:noFill/>
          <a:ln>
            <a:miter lim="800000"/>
            <a:headEnd/>
            <a:tailEnd/>
          </a:ln>
        </p:spPr>
        <p:txBody>
          <a:bodyPr/>
          <a:lstStyle/>
          <a:p>
            <a:endParaRPr lang="en-US" dirty="0" smtClean="0">
              <a:solidFill>
                <a:srgbClr val="000000"/>
              </a:solidFill>
            </a:endParaRPr>
          </a:p>
        </p:txBody>
      </p:sp>
      <p:sp>
        <p:nvSpPr>
          <p:cNvPr id="33797" name="Date Placeholder 4"/>
          <p:cNvSpPr>
            <a:spLocks noGrp="1"/>
          </p:cNvSpPr>
          <p:nvPr>
            <p:ph type="dt" sz="quarter" idx="1"/>
          </p:nvPr>
        </p:nvSpPr>
        <p:spPr bwMode="auto">
          <a:xfrm>
            <a:off x="3884613" y="0"/>
            <a:ext cx="2971800" cy="457200"/>
          </a:xfrm>
          <a:prstGeom prst="rect">
            <a:avLst/>
          </a:prstGeom>
          <a:noFill/>
          <a:ln>
            <a:miter lim="800000"/>
            <a:headEnd/>
            <a:tailEnd/>
          </a:ln>
        </p:spPr>
        <p:txBody>
          <a:bodyPr/>
          <a:lstStyle/>
          <a:p>
            <a:fld id="{CA4A50FE-358B-45DC-B662-C0B3F166F9A2}" type="datetime1">
              <a:rPr lang="en-US" smtClean="0">
                <a:solidFill>
                  <a:srgbClr val="000000"/>
                </a:solidFill>
              </a:rPr>
              <a:pPr/>
              <a:t>10/7/2015</a:t>
            </a:fld>
            <a:endParaRPr lang="en-US" dirty="0" smtClean="0">
              <a:solidFill>
                <a:srgbClr val="000000"/>
              </a:solidFill>
            </a:endParaRPr>
          </a:p>
        </p:txBody>
      </p:sp>
      <p:sp>
        <p:nvSpPr>
          <p:cNvPr id="33798" name="Footer Placeholder 5"/>
          <p:cNvSpPr>
            <a:spLocks noGrp="1"/>
          </p:cNvSpPr>
          <p:nvPr>
            <p:ph type="ftr" sz="quarter" idx="4"/>
          </p:nvPr>
        </p:nvSpPr>
        <p:spPr bwMode="auto">
          <a:xfrm>
            <a:off x="0" y="8685213"/>
            <a:ext cx="2971800" cy="457200"/>
          </a:xfrm>
          <a:prstGeom prst="rect">
            <a:avLst/>
          </a:prstGeom>
          <a:noFill/>
          <a:ln>
            <a:miter lim="800000"/>
            <a:headEnd/>
            <a:tailEnd/>
          </a:ln>
        </p:spPr>
        <p:txBody>
          <a:bodyPr/>
          <a:lstStyle/>
          <a:p>
            <a:endParaRPr lang="en-US" dirty="0" smtClean="0">
              <a:solidFill>
                <a:prstClr val="black"/>
              </a:solidFill>
              <a:latin typeface="Segoe" pitchFamily="-65" charset="0"/>
            </a:endParaRPr>
          </a:p>
        </p:txBody>
      </p:sp>
      <p:sp>
        <p:nvSpPr>
          <p:cNvPr id="33799" name="Slide Number Placeholder 6"/>
          <p:cNvSpPr>
            <a:spLocks noGrp="1"/>
          </p:cNvSpPr>
          <p:nvPr>
            <p:ph type="sldNum" sz="quarter" idx="5"/>
          </p:nvPr>
        </p:nvSpPr>
        <p:spPr bwMode="auto">
          <a:xfrm>
            <a:off x="3884613" y="8685213"/>
            <a:ext cx="2971800" cy="457200"/>
          </a:xfrm>
          <a:prstGeom prst="rect">
            <a:avLst/>
          </a:prstGeom>
          <a:noFill/>
          <a:ln>
            <a:miter lim="800000"/>
            <a:headEnd/>
            <a:tailEnd/>
          </a:ln>
        </p:spPr>
        <p:txBody>
          <a:bodyPr/>
          <a:lstStyle/>
          <a:p>
            <a:fld id="{DEBA9ED9-B01D-451C-B6D6-2C86332AD202}" type="slidenum">
              <a:rPr lang="en-US" smtClean="0">
                <a:solidFill>
                  <a:srgbClr val="000000"/>
                </a:solidFill>
              </a:rPr>
              <a:pPr/>
              <a:t>22</a:t>
            </a:fld>
            <a:endParaRPr lang="en-US" dirty="0" smtClean="0">
              <a:solidFill>
                <a:srgbClr val="000000"/>
              </a:solidFill>
            </a:endParaRPr>
          </a:p>
        </p:txBody>
      </p:sp>
    </p:spTree>
    <p:extLst>
      <p:ext uri="{BB962C8B-B14F-4D97-AF65-F5344CB8AC3E}">
        <p14:creationId xmlns:p14="http://schemas.microsoft.com/office/powerpoint/2010/main" val="3760314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back to</a:t>
            </a:r>
            <a:r>
              <a:rPr lang="en-US" baseline="0" dirty="0" smtClean="0"/>
              <a:t> the original demo and show the scripts that leverage Office.js</a:t>
            </a:r>
            <a:endParaRPr lang="en-US" dirty="0"/>
          </a:p>
        </p:txBody>
      </p:sp>
      <p:sp>
        <p:nvSpPr>
          <p:cNvPr id="4" name="Date Placeholder 3"/>
          <p:cNvSpPr>
            <a:spLocks noGrp="1"/>
          </p:cNvSpPr>
          <p:nvPr>
            <p:ph type="dt" idx="10"/>
          </p:nvPr>
        </p:nvSpPr>
        <p:spPr/>
        <p:txBody>
          <a:bodyPr/>
          <a:lstStyle/>
          <a:p>
            <a:fld id="{34251B11-1832-4BCE-A5FB-59BB25789EB9}"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99402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a:t>
            </a:r>
            <a:r>
              <a:rPr lang="en-US" baseline="0" dirty="0" smtClean="0"/>
              <a:t> simple compose mail add-in</a:t>
            </a:r>
            <a:endParaRPr lang="en-US" dirty="0"/>
          </a:p>
        </p:txBody>
      </p:sp>
      <p:sp>
        <p:nvSpPr>
          <p:cNvPr id="4" name="Date Placeholder 3"/>
          <p:cNvSpPr>
            <a:spLocks noGrp="1"/>
          </p:cNvSpPr>
          <p:nvPr>
            <p:ph type="dt" idx="10"/>
          </p:nvPr>
        </p:nvSpPr>
        <p:spPr/>
        <p:txBody>
          <a:bodyPr/>
          <a:lstStyle/>
          <a:p>
            <a:fld id="{84D1A048-0942-4F64-99CA-A98A1F3E72D2}"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8155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Boomerang </a:t>
            </a:r>
            <a:endParaRPr lang="en-US" dirty="0" smtClean="0"/>
          </a:p>
          <a:p>
            <a:endParaRPr lang="en-US" dirty="0" smtClean="0"/>
          </a:p>
          <a:p>
            <a:r>
              <a:rPr lang="en-US" dirty="0" smtClean="0"/>
              <a:t>Command </a:t>
            </a:r>
            <a:r>
              <a:rPr lang="en-US" dirty="0" smtClean="0"/>
              <a:t>DEMO https://github.com/jasonjoh/command-demo</a:t>
            </a:r>
            <a:endParaRPr lang="en-US" dirty="0"/>
          </a:p>
        </p:txBody>
      </p:sp>
      <p:sp>
        <p:nvSpPr>
          <p:cNvPr id="4" name="Date Placeholder 3"/>
          <p:cNvSpPr>
            <a:spLocks noGrp="1"/>
          </p:cNvSpPr>
          <p:nvPr>
            <p:ph type="dt" idx="10"/>
          </p:nvPr>
        </p:nvSpPr>
        <p:spPr/>
        <p:txBody>
          <a:bodyPr/>
          <a:lstStyle/>
          <a:p>
            <a:fld id="{E6F95730-7B26-4EC5-8DB1-FD033F86CC1E}"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58029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554561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699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8949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8627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App for Office can 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Apps for Office has been designed to w</a:t>
            </a:r>
            <a:r>
              <a:rPr lang="en-US" dirty="0" smtClean="0"/>
              <a:t>ork in both Office Applications and Office Web Applications.</a:t>
            </a:r>
          </a:p>
          <a:p>
            <a:pPr lvl="1"/>
            <a:endParaRPr lang="en-US" dirty="0" smtClean="0"/>
          </a:p>
          <a:p>
            <a:r>
              <a:rPr lang="en-US" dirty="0" smtClean="0"/>
              <a:t>WEF and Apps for Office allow 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App for Office, 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3050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App for Office must be distributed with an XML-based manifest which contains information about the app itself.</a:t>
            </a:r>
            <a:r>
              <a:rPr lang="en-US" baseline="0" dirty="0" smtClean="0"/>
              <a:t> For example, the app manifest contains an address to a Web page on the Internet which is used to load the app. The app manifest also includes information which indicates </a:t>
            </a:r>
            <a:r>
              <a:rPr lang="en-US" dirty="0" smtClean="0"/>
              <a:t>which Office applications it supports. The app manifest also defines the required capabilities which represent the set of permissions that</a:t>
            </a:r>
            <a:r>
              <a:rPr lang="en-US" baseline="0" dirty="0" smtClean="0"/>
              <a:t> the app needs 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28512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150000"/>
              </a:lnSpc>
              <a:spcBef>
                <a:spcPts val="0"/>
              </a:spcBef>
              <a:spcAft>
                <a:spcPts val="333"/>
              </a:spcAft>
              <a:buClrTx/>
              <a:buSzTx/>
              <a:buFont typeface="Arial" pitchFamily="34" charset="0"/>
              <a:buNone/>
              <a:tabLst/>
              <a:defRPr/>
            </a:pPr>
            <a:r>
              <a:rPr lang="en-US" sz="1800" dirty="0" smtClean="0"/>
              <a:t>A key concept</a:t>
            </a:r>
            <a:r>
              <a:rPr lang="en-US" sz="1800" baseline="0" dirty="0" smtClean="0"/>
              <a:t> of mail apps is that they are written once and can</a:t>
            </a:r>
            <a:r>
              <a:rPr lang="en-US" dirty="0" smtClean="0"/>
              <a:t> run anywhere Outlook runs including the rich</a:t>
            </a:r>
            <a:r>
              <a:rPr lang="en-US" baseline="0" dirty="0" smtClean="0"/>
              <a:t> client, the browser and mobile devices. </a:t>
            </a:r>
            <a:r>
              <a:rPr lang="en-US" dirty="0" smtClean="0"/>
              <a:t>The development model for mail apps based on activation rules. The idea is that activation rules for all installed</a:t>
            </a:r>
            <a:r>
              <a:rPr lang="en-US" baseline="0" dirty="0" smtClean="0"/>
              <a:t> mail apps </a:t>
            </a:r>
            <a:r>
              <a:rPr lang="en-US" dirty="0" smtClean="0"/>
              <a:t>run whenever user selects item. All mail apps whose activation rules result in activation</a:t>
            </a:r>
            <a:r>
              <a:rPr lang="en-US" baseline="0" dirty="0" smtClean="0"/>
              <a:t> are then available to use within the context of that selected item. Furthermore, the experience of app activation and starting a mail app is consistent across Outlook and OWA. When a mail app is started by the user, the mail app is designed to </a:t>
            </a:r>
            <a:r>
              <a:rPr lang="en-US" sz="900" dirty="0" smtClean="0"/>
              <a:t>provide the user with contextual information for the selected e-mail message, meeting request, or appointment.</a:t>
            </a:r>
            <a:endParaRPr lang="en-US" baseline="0" dirty="0" smtClean="0"/>
          </a:p>
          <a:p>
            <a:endParaRPr lang="en-US" dirty="0" smtClean="0"/>
          </a:p>
          <a:p>
            <a:r>
              <a:rPr lang="en-US" dirty="0" smtClean="0"/>
              <a:t>The infrastructure for mail apps has been designed to be secure. With Outlook, mail apps are run in an isolated, sandboxed process. In the browser, mail apps are isolated within their own </a:t>
            </a:r>
            <a:r>
              <a:rPr lang="en-US" dirty="0" err="1" smtClean="0"/>
              <a:t>iFrame</a:t>
            </a:r>
            <a:r>
              <a:rPr lang="en-US" dirty="0" smtClean="0"/>
              <a:t>. As you will see later in this model, mails apps run with a three-tier permission model which affords</a:t>
            </a:r>
            <a:r>
              <a:rPr lang="en-US" baseline="0" dirty="0" smtClean="0"/>
              <a:t> a great deal of power in a secure manner.</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077CDAD-5EC1-4FA0-89E5-74199397C8D9}" type="slidenum">
              <a:rPr lang="en-US" smtClean="0"/>
              <a:pPr/>
              <a:t>11</a:t>
            </a:fld>
            <a:endParaRPr lang="en-US"/>
          </a:p>
        </p:txBody>
      </p:sp>
    </p:spTree>
    <p:extLst>
      <p:ext uri="{BB962C8B-B14F-4D97-AF65-F5344CB8AC3E}">
        <p14:creationId xmlns:p14="http://schemas.microsoft.com/office/powerpoint/2010/main" val="4109934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a:lstStyle/>
          <a:p>
            <a:pPr eaLnBrk="1" hangingPunct="1">
              <a:spcBef>
                <a:spcPct val="0"/>
              </a:spcBef>
            </a:pPr>
            <a:r>
              <a:rPr lang="en-US" dirty="0" smtClean="0">
                <a:latin typeface="Segoe UI" pitchFamily="-65" charset="-52"/>
              </a:rPr>
              <a:t>This slide shows some key aspects of how mail apps integrate into the Outlook and</a:t>
            </a:r>
            <a:r>
              <a:rPr lang="en-US" baseline="0" dirty="0" smtClean="0">
                <a:latin typeface="Segoe UI" pitchFamily="-65" charset="-52"/>
              </a:rPr>
              <a:t> OWA user interface.</a:t>
            </a:r>
          </a:p>
          <a:p>
            <a:pPr eaLnBrk="1" hangingPunct="1">
              <a:spcBef>
                <a:spcPct val="0"/>
              </a:spcBef>
            </a:pPr>
            <a:endParaRPr lang="en-US" baseline="0" dirty="0" smtClean="0">
              <a:latin typeface="Segoe UI" pitchFamily="-65" charset="-52"/>
            </a:endParaRPr>
          </a:p>
          <a:p>
            <a:pPr eaLnBrk="1" hangingPunct="1">
              <a:spcBef>
                <a:spcPct val="0"/>
              </a:spcBef>
            </a:pPr>
            <a:r>
              <a:rPr lang="en-US" baseline="0" dirty="0" smtClean="0">
                <a:latin typeface="Segoe UI" pitchFamily="-65" charset="-52"/>
              </a:rPr>
              <a:t>When a mail app has activated for a specific Outlook item, its </a:t>
            </a:r>
            <a:r>
              <a:rPr lang="en-US" b="1" baseline="0" dirty="0" smtClean="0">
                <a:latin typeface="Segoe UI" pitchFamily="-65" charset="-52"/>
              </a:rPr>
              <a:t>App Name</a:t>
            </a:r>
            <a:r>
              <a:rPr lang="en-US" baseline="0" dirty="0" smtClean="0">
                <a:latin typeface="Segoe UI" pitchFamily="-65" charset="-52"/>
              </a:rPr>
              <a:t> appears in a special </a:t>
            </a:r>
            <a:r>
              <a:rPr lang="en-US" b="1" baseline="0" dirty="0" smtClean="0">
                <a:latin typeface="Segoe UI" pitchFamily="-65" charset="-52"/>
              </a:rPr>
              <a:t>App Bar</a:t>
            </a:r>
            <a:r>
              <a:rPr lang="en-US" baseline="0" dirty="0" smtClean="0">
                <a:latin typeface="Segoe UI" pitchFamily="-65" charset="-52"/>
              </a:rPr>
              <a:t> just above the body of the host mail item. A user can start up a mail app by clicking on the App Name in the App Bar. This action results in the mail app loading which will display the </a:t>
            </a:r>
            <a:r>
              <a:rPr lang="en-US" b="1" baseline="0" dirty="0" smtClean="0">
                <a:latin typeface="Segoe UI" pitchFamily="-65" charset="-52"/>
              </a:rPr>
              <a:t>Mail App Body</a:t>
            </a:r>
            <a:r>
              <a:rPr lang="en-US" baseline="0" dirty="0" smtClean="0">
                <a:latin typeface="Segoe UI" pitchFamily="-65" charset="-52"/>
              </a:rPr>
              <a:t>. Many activation rules for mail apps are based on finding specific types of content in the host item. For example, the Bing Maps mail app looks for content inside the body that is interested as an address. Such content is considered a </a:t>
            </a:r>
            <a:r>
              <a:rPr lang="en-US" b="1" baseline="0" dirty="0" smtClean="0">
                <a:latin typeface="Segoe UI" pitchFamily="-65" charset="-52"/>
              </a:rPr>
              <a:t>Context Trigger</a:t>
            </a:r>
            <a:r>
              <a:rPr lang="en-US" baseline="0" dirty="0" smtClean="0">
                <a:latin typeface="Segoe UI" pitchFamily="-65" charset="-52"/>
              </a:rPr>
              <a:t> and is highlight in the body of the mail item showing the user what specific data the mail app is using to do its work.</a:t>
            </a:r>
            <a:endParaRPr lang="en-US" dirty="0" smtClean="0">
              <a:latin typeface="Segoe UI" pitchFamily="-65" charset="-52"/>
            </a:endParaRPr>
          </a:p>
        </p:txBody>
      </p:sp>
      <p:sp>
        <p:nvSpPr>
          <p:cNvPr id="32772" name="Header Placeholder 3"/>
          <p:cNvSpPr>
            <a:spLocks noGrp="1"/>
          </p:cNvSpPr>
          <p:nvPr>
            <p:ph type="hdr" sz="quarter"/>
          </p:nvPr>
        </p:nvSpPr>
        <p:spPr bwMode="auto">
          <a:xfrm>
            <a:off x="0" y="0"/>
            <a:ext cx="2971800" cy="457200"/>
          </a:xfrm>
          <a:prstGeom prst="rect">
            <a:avLst/>
          </a:prstGeom>
          <a:noFill/>
          <a:ln>
            <a:miter lim="800000"/>
            <a:headEnd/>
            <a:tailEnd/>
          </a:ln>
        </p:spPr>
        <p:txBody>
          <a:bodyPr/>
          <a:lstStyle/>
          <a:p>
            <a:endParaRPr lang="en-US" smtClean="0">
              <a:solidFill>
                <a:srgbClr val="000000"/>
              </a:solidFill>
            </a:endParaRPr>
          </a:p>
        </p:txBody>
      </p:sp>
      <p:sp>
        <p:nvSpPr>
          <p:cNvPr id="32773" name="Date Placeholder 4"/>
          <p:cNvSpPr>
            <a:spLocks noGrp="1"/>
          </p:cNvSpPr>
          <p:nvPr>
            <p:ph type="dt" sz="quarter" idx="1"/>
          </p:nvPr>
        </p:nvSpPr>
        <p:spPr bwMode="auto">
          <a:xfrm>
            <a:off x="3884613" y="0"/>
            <a:ext cx="2971800" cy="457200"/>
          </a:xfrm>
          <a:prstGeom prst="rect">
            <a:avLst/>
          </a:prstGeom>
          <a:noFill/>
          <a:ln>
            <a:miter lim="800000"/>
            <a:headEnd/>
            <a:tailEnd/>
          </a:ln>
        </p:spPr>
        <p:txBody>
          <a:bodyPr/>
          <a:lstStyle/>
          <a:p>
            <a:fld id="{0C4632A8-3B6F-4C74-9B9C-1A9ED84F504A}" type="datetime1">
              <a:rPr lang="en-US" smtClean="0">
                <a:solidFill>
                  <a:srgbClr val="000000"/>
                </a:solidFill>
              </a:rPr>
              <a:pPr/>
              <a:t>10/7/2015</a:t>
            </a:fld>
            <a:endParaRPr lang="en-US" smtClean="0">
              <a:solidFill>
                <a:srgbClr val="000000"/>
              </a:solidFill>
            </a:endParaRPr>
          </a:p>
        </p:txBody>
      </p:sp>
      <p:sp>
        <p:nvSpPr>
          <p:cNvPr id="32774" name="Footer Placeholder 5"/>
          <p:cNvSpPr>
            <a:spLocks noGrp="1"/>
          </p:cNvSpPr>
          <p:nvPr>
            <p:ph type="ftr" sz="quarter" idx="4"/>
          </p:nvPr>
        </p:nvSpPr>
        <p:spPr bwMode="auto">
          <a:xfrm>
            <a:off x="0" y="8685213"/>
            <a:ext cx="2971800" cy="457200"/>
          </a:xfrm>
          <a:prstGeom prst="rect">
            <a:avLst/>
          </a:prstGeom>
          <a:noFill/>
          <a:ln>
            <a:miter lim="800000"/>
            <a:headEnd/>
            <a:tailEnd/>
          </a:ln>
        </p:spPr>
        <p:txBody>
          <a:bodyPr/>
          <a:lstStyle/>
          <a:p>
            <a:endParaRPr lang="en-US" smtClean="0">
              <a:solidFill>
                <a:prstClr val="black"/>
              </a:solidFill>
              <a:latin typeface="Segoe" pitchFamily="-65" charset="0"/>
            </a:endParaRPr>
          </a:p>
        </p:txBody>
      </p:sp>
      <p:sp>
        <p:nvSpPr>
          <p:cNvPr id="32775" name="Slide Number Placeholder 6"/>
          <p:cNvSpPr>
            <a:spLocks noGrp="1"/>
          </p:cNvSpPr>
          <p:nvPr>
            <p:ph type="sldNum" sz="quarter" idx="5"/>
          </p:nvPr>
        </p:nvSpPr>
        <p:spPr bwMode="auto">
          <a:xfrm>
            <a:off x="3884613" y="8685213"/>
            <a:ext cx="2971800" cy="457200"/>
          </a:xfrm>
          <a:prstGeom prst="rect">
            <a:avLst/>
          </a:prstGeom>
          <a:noFill/>
          <a:ln>
            <a:miter lim="800000"/>
            <a:headEnd/>
            <a:tailEnd/>
          </a:ln>
        </p:spPr>
        <p:txBody>
          <a:bodyPr/>
          <a:lstStyle/>
          <a:p>
            <a:fld id="{8D9173AF-B491-4C5C-BFC7-C3569C49B945}" type="slidenum">
              <a:rPr lang="en-US" smtClean="0">
                <a:solidFill>
                  <a:srgbClr val="000000"/>
                </a:solidFill>
              </a:rPr>
              <a:pPr/>
              <a:t>12</a:t>
            </a:fld>
            <a:endParaRPr lang="en-US" smtClean="0">
              <a:solidFill>
                <a:srgbClr val="000000"/>
              </a:solidFill>
            </a:endParaRPr>
          </a:p>
        </p:txBody>
      </p:sp>
    </p:spTree>
    <p:extLst>
      <p:ext uri="{BB962C8B-B14F-4D97-AF65-F5344CB8AC3E}">
        <p14:creationId xmlns:p14="http://schemas.microsoft.com/office/powerpoint/2010/main" val="2516829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smtClean="0"/>
              <a:t>The infrastructure</a:t>
            </a:r>
            <a:r>
              <a:rPr lang="en-US" baseline="0" dirty="0" smtClean="0"/>
              <a:t> for mails apps </a:t>
            </a:r>
            <a:r>
              <a:rPr lang="en-US" dirty="0" smtClean="0"/>
              <a:t>require Exchange 2013 and an Exchange Server which hosts users mailboxes. When a mail app is installed, its manifest must be uploaded</a:t>
            </a:r>
            <a:r>
              <a:rPr lang="en-US" baseline="0" dirty="0" smtClean="0"/>
              <a:t> into the Exchange App Catalog. However, the implementation for a mail app which includes HTML, CSS and JavaScript is not deployed with Exchange but instead on any standard Web server that can serve up HTML pages.</a:t>
            </a:r>
          </a:p>
          <a:p>
            <a:pPr>
              <a:spcBef>
                <a:spcPts val="1200"/>
              </a:spcBef>
            </a:pPr>
            <a:endParaRPr lang="en-US" dirty="0" smtClean="0"/>
          </a:p>
          <a:p>
            <a:pPr lvl="0">
              <a:spcBef>
                <a:spcPts val="1200"/>
              </a:spcBef>
            </a:pPr>
            <a:r>
              <a:rPr lang="en-US" dirty="0" smtClean="0"/>
              <a:t>One powerful aspect of developing mail apps is that they</a:t>
            </a:r>
            <a:r>
              <a:rPr lang="en-US" baseline="0" dirty="0" smtClean="0"/>
              <a:t> can </a:t>
            </a:r>
            <a:r>
              <a:rPr lang="en-US" dirty="0" smtClean="0"/>
              <a:t>call Exchange Web Services (EWS) which provides the ability to create new email message and appointments and to read other mail items in the current users inbox. Calls to EWS can be made</a:t>
            </a:r>
            <a:r>
              <a:rPr lang="en-US" baseline="0" dirty="0" smtClean="0"/>
              <a:t> directly from JavaScript behind the mail app itself. However, the mail app can also call back to its hosting Web server passing the required security credentials so that the Web server can call into EWS. This makes it possible to work with server-side code behind a mail app that does its work in C# and VBNET and still has the power to call into EWS.</a:t>
            </a:r>
          </a:p>
        </p:txBody>
      </p:sp>
      <p:sp>
        <p:nvSpPr>
          <p:cNvPr id="4" name="Date Placeholder 3"/>
          <p:cNvSpPr>
            <a:spLocks noGrp="1"/>
          </p:cNvSpPr>
          <p:nvPr>
            <p:ph type="dt" idx="10"/>
          </p:nvPr>
        </p:nvSpPr>
        <p:spPr>
          <a:xfrm>
            <a:off x="3884613" y="0"/>
            <a:ext cx="2971800" cy="457200"/>
          </a:xfrm>
          <a:prstGeom prst="rect">
            <a:avLst/>
          </a:prstGeom>
        </p:spPr>
        <p:txBody>
          <a:bodyPr/>
          <a:lstStyle/>
          <a:p>
            <a:fld id="{7C2288F8-45A3-451F-B966-C98685AAD3AF}"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88854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create mail app, you can use Visual Studio and a new project template dedicated to creating mail apps. </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7A3BA087-ABFA-42C9-8B8A-7950120FBE65}"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020108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5462294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462794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222168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32358428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4417699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952827515"/>
      </p:ext>
    </p:extLst>
  </p:cSld>
  <p:clrMapOvr>
    <a:masterClrMapping/>
  </p:clrMapOvr>
  <p:transition>
    <p:fade/>
  </p:transition>
  <p:timing>
    <p:tnLst>
      <p:par>
        <p:cTn id="1" dur="indefinite" restart="never" nodeType="tmRoot"/>
      </p:par>
    </p:tnLst>
  </p:timing>
  <p:hf hdr="0"/>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2402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25471336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52482560"/>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571518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3322848"/>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4467269"/>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9249701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67840852"/>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346293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2357146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927494277"/>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14298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918791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913464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7"/>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39255401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11339327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7"/>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14005"/>
            <a:fld id="{5022B9EA-8A4B-4820-9B50-EA48DAD4C81E}" type="datetimeFigureOut">
              <a:rPr lang="en-US" smtClean="0">
                <a:solidFill>
                  <a:srgbClr val="404040"/>
                </a:solidFill>
              </a:rPr>
              <a:pPr defTabSz="914005"/>
              <a:t>10/7/2015</a:t>
            </a:fld>
            <a:endParaRPr lang="en-US">
              <a:solidFill>
                <a:srgbClr val="404040"/>
              </a:solidFill>
            </a:endParaRPr>
          </a:p>
        </p:txBody>
      </p:sp>
      <p:sp>
        <p:nvSpPr>
          <p:cNvPr id="5" name="Footer Placeholder 4"/>
          <p:cNvSpPr>
            <a:spLocks noGrp="1"/>
          </p:cNvSpPr>
          <p:nvPr>
            <p:ph type="ftr" sz="quarter" idx="11"/>
          </p:nvPr>
        </p:nvSpPr>
        <p:spPr/>
        <p:txBody>
          <a:bodyPr/>
          <a:lstStyle/>
          <a:p>
            <a:pPr defTabSz="914005"/>
            <a:endParaRPr lang="en-US">
              <a:solidFill>
                <a:srgbClr val="404040"/>
              </a:solidFill>
            </a:endParaRPr>
          </a:p>
        </p:txBody>
      </p:sp>
      <p:sp>
        <p:nvSpPr>
          <p:cNvPr id="6" name="Slide Number Placeholder 5"/>
          <p:cNvSpPr>
            <a:spLocks noGrp="1"/>
          </p:cNvSpPr>
          <p:nvPr>
            <p:ph type="sldNum" sz="quarter" idx="12"/>
          </p:nvPr>
        </p:nvSpPr>
        <p:spPr/>
        <p:txBody>
          <a:bodyPr/>
          <a:lstStyle/>
          <a:p>
            <a:pPr defTabSz="914005"/>
            <a:fld id="{BA38A8DF-5C70-4E2A-B910-C472A6E67C22}" type="slidenum">
              <a:rPr lang="en-US" smtClean="0">
                <a:solidFill>
                  <a:srgbClr val="404040"/>
                </a:solidFill>
              </a:rPr>
              <a:pPr defTabSz="914005"/>
              <a:t>‹#›</a:t>
            </a:fld>
            <a:endParaRPr lang="en-US">
              <a:solidFill>
                <a:srgbClr val="404040"/>
              </a:solidFill>
            </a:endParaRPr>
          </a:p>
        </p:txBody>
      </p:sp>
    </p:spTree>
    <p:extLst>
      <p:ext uri="{BB962C8B-B14F-4D97-AF65-F5344CB8AC3E}">
        <p14:creationId xmlns:p14="http://schemas.microsoft.com/office/powerpoint/2010/main" val="2848864310"/>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14038"/>
            <a:fld id="{5022B9EA-8A4B-4820-9B50-EA48DAD4C81E}" type="datetimeFigureOut">
              <a:rPr lang="en-US" smtClean="0">
                <a:solidFill>
                  <a:srgbClr val="404040"/>
                </a:solidFill>
              </a:rPr>
              <a:pPr defTabSz="914038"/>
              <a:t>10/7/2015</a:t>
            </a:fld>
            <a:endParaRPr lang="en-US">
              <a:solidFill>
                <a:srgbClr val="404040"/>
              </a:solidFill>
            </a:endParaRPr>
          </a:p>
        </p:txBody>
      </p:sp>
      <p:sp>
        <p:nvSpPr>
          <p:cNvPr id="6" name="Footer Placeholder 5"/>
          <p:cNvSpPr>
            <a:spLocks noGrp="1"/>
          </p:cNvSpPr>
          <p:nvPr>
            <p:ph type="ftr" sz="quarter" idx="11"/>
          </p:nvPr>
        </p:nvSpPr>
        <p:spPr/>
        <p:txBody>
          <a:bodyPr/>
          <a:lstStyle/>
          <a:p>
            <a:pPr defTabSz="914038"/>
            <a:endParaRPr lang="en-US">
              <a:solidFill>
                <a:srgbClr val="404040"/>
              </a:solidFill>
            </a:endParaRPr>
          </a:p>
        </p:txBody>
      </p:sp>
      <p:sp>
        <p:nvSpPr>
          <p:cNvPr id="7" name="Slide Number Placeholder 6"/>
          <p:cNvSpPr>
            <a:spLocks noGrp="1"/>
          </p:cNvSpPr>
          <p:nvPr>
            <p:ph type="sldNum" sz="quarter" idx="12"/>
          </p:nvPr>
        </p:nvSpPr>
        <p:spPr/>
        <p:txBody>
          <a:bodyPr/>
          <a:lstStyle/>
          <a:p>
            <a:pPr defTabSz="914038"/>
            <a:fld id="{BA38A8DF-5C70-4E2A-B910-C472A6E67C22}" type="slidenum">
              <a:rPr lang="en-US" smtClean="0">
                <a:solidFill>
                  <a:srgbClr val="404040"/>
                </a:solidFill>
              </a:rPr>
              <a:pPr defTabSz="914038"/>
              <a:t>‹#›</a:t>
            </a:fld>
            <a:endParaRPr lang="en-US">
              <a:solidFill>
                <a:srgbClr val="404040"/>
              </a:solidFill>
            </a:endParaRPr>
          </a:p>
        </p:txBody>
      </p:sp>
    </p:spTree>
    <p:extLst>
      <p:ext uri="{BB962C8B-B14F-4D97-AF65-F5344CB8AC3E}">
        <p14:creationId xmlns:p14="http://schemas.microsoft.com/office/powerpoint/2010/main" val="3479173036"/>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1" y="1681163"/>
            <a:ext cx="5156443"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571" y="2505075"/>
            <a:ext cx="5156443"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2" y="1681163"/>
            <a:ext cx="5181838"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592" y="2505075"/>
            <a:ext cx="518183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091"/>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277839435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091"/>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0265" y="6021143"/>
            <a:ext cx="1763267" cy="813816"/>
          </a:xfrm>
          <a:prstGeom prst="rect">
            <a:avLst/>
          </a:prstGeom>
        </p:spPr>
      </p:pic>
    </p:spTree>
    <p:extLst>
      <p:ext uri="{BB962C8B-B14F-4D97-AF65-F5344CB8AC3E}">
        <p14:creationId xmlns:p14="http://schemas.microsoft.com/office/powerpoint/2010/main" val="3447534829"/>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091"/>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290928967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9" y="987426"/>
            <a:ext cx="6170592"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9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23875926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9" y="987426"/>
            <a:ext cx="6170592" cy="4873625"/>
          </a:xfrm>
        </p:spPr>
        <p:txBody>
          <a:bodyPr/>
          <a:lstStyle>
            <a:lvl1pPr marL="0" indent="0">
              <a:buNone/>
              <a:defRPr sz="3199"/>
            </a:lvl1pPr>
            <a:lvl2pPr marL="457019" indent="0">
              <a:buNone/>
              <a:defRPr sz="2799"/>
            </a:lvl2pPr>
            <a:lvl3pPr marL="914038" indent="0">
              <a:buNone/>
              <a:defRPr sz="2399"/>
            </a:lvl3pPr>
            <a:lvl4pPr marL="1371057" indent="0">
              <a:buNone/>
              <a:defRPr sz="1999"/>
            </a:lvl4pPr>
            <a:lvl5pPr marL="1828076" indent="0">
              <a:buNone/>
              <a:defRPr sz="1999"/>
            </a:lvl5pPr>
            <a:lvl6pPr marL="2285094" indent="0">
              <a:buNone/>
              <a:defRPr sz="1999"/>
            </a:lvl6pPr>
            <a:lvl7pPr marL="2742114" indent="0">
              <a:buNone/>
              <a:defRPr sz="1999"/>
            </a:lvl7pPr>
            <a:lvl8pPr marL="3199133" indent="0">
              <a:buNone/>
              <a:defRPr sz="1999"/>
            </a:lvl8pPr>
            <a:lvl9pPr marL="3656151"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9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19464614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6250375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6"/>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3" y="365126"/>
            <a:ext cx="7732286"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060486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238012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966496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8768912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42561176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317699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324005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73065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80502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9500551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346648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3746921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2252378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214332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938962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802912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224493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760744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212220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976490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38998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280712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96652812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62837510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8273283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27165694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12960090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0220535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66963436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613308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78226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21981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07514"/>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42167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881409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131275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450388018"/>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429019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8369542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7600497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6980594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5292222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68786698"/>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5164235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41514542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710180"/>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833150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405428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310596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19306829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455508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07723986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0309502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5937345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74171027"/>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1773166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251569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74584977"/>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61943137"/>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56836712"/>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54999595"/>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34304463"/>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125198077"/>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56547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4.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3.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image" Target="../media/image12.png"/><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theme" Target="../theme/theme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image" Target="../media/image12.png"/><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theme" Target="../theme/theme6.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image" Target="../media/image12.png"/><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7.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8" r:id="rId24"/>
    <p:sldLayoutId id="2147484149" r:id="rId25"/>
    <p:sldLayoutId id="2147484185" r:id="rId26"/>
    <p:sldLayoutId id="2147484186"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270557050"/>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182761275"/>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6559681"/>
      </p:ext>
    </p:extLst>
  </p:cSld>
  <p:clrMap bg1="lt1" tx1="dk1" bg2="lt2" tx2="dk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 id="2147484209" r:id="rId11"/>
    <p:sldLayoutId id="2147484210" r:id="rId12"/>
    <p:sldLayoutId id="2147484211" r:id="rId13"/>
    <p:sldLayoutId id="2147484212" r:id="rId14"/>
    <p:sldLayoutId id="2147484213" r:id="rId15"/>
    <p:sldLayoutId id="2147484214" r:id="rId16"/>
    <p:sldLayoutId id="2147484215" r:id="rId17"/>
    <p:sldLayoutId id="2147484216" r:id="rId18"/>
    <p:sldLayoutId id="2147484217" r:id="rId19"/>
    <p:sldLayoutId id="2147484218" r:id="rId20"/>
    <p:sldLayoutId id="2147484219" r:id="rId21"/>
    <p:sldLayoutId id="2147484220" r:id="rId22"/>
    <p:sldLayoutId id="2147484221" r:id="rId23"/>
    <p:sldLayoutId id="2147484222" r:id="rId24"/>
    <p:sldLayoutId id="2147484223" r:id="rId25"/>
    <p:sldLayoutId id="2147484224"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982372129"/>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091"/>
            <a:endParaRPr lang="en-US">
              <a:solidFill>
                <a:prstClr val="black">
                  <a:tint val="75000"/>
                </a:prstClr>
              </a:solidFill>
            </a:endParaRPr>
          </a:p>
        </p:txBody>
      </p:sp>
      <p:sp>
        <p:nvSpPr>
          <p:cNvPr id="6" name="Slide Number Placeholder 5"/>
          <p:cNvSpPr>
            <a:spLocks noGrp="1"/>
          </p:cNvSpPr>
          <p:nvPr>
            <p:ph type="sldNum" sz="quarter" idx="4"/>
          </p:nvPr>
        </p:nvSpPr>
        <p:spPr>
          <a:xfrm>
            <a:off x="8608358"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pic>
        <p:nvPicPr>
          <p:cNvPr id="7" name="Picture 6"/>
          <p:cNvPicPr>
            <a:picLocks noChangeAspect="1"/>
          </p:cNvPicPr>
          <p:nvPr userDrawn="1"/>
        </p:nvPicPr>
        <p:blipFill>
          <a:blip r:embed="rId13"/>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836010866"/>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transition>
    <p:fade/>
  </p:transition>
  <p:timing>
    <p:tnLst>
      <p:par>
        <p:cTn id="1" dur="indefinite" restart="never" nodeType="tmRoot"/>
      </p:par>
    </p:tnLst>
  </p:timing>
  <p:hf hdr="0" ftr="0" dt="0"/>
  <p:txStyles>
    <p:titleStyle>
      <a:lvl1pPr algn="l" defTabSz="914038"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09" indent="-228509" algn="l" defTabSz="9140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8" indent="-228509" algn="l" defTabSz="9140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8" indent="-228509" algn="l" defTabSz="9140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6"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8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60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23"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42"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61"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8" rtl="0" eaLnBrk="1" latinLnBrk="0" hangingPunct="1">
        <a:defRPr sz="1799" kern="1200">
          <a:solidFill>
            <a:schemeClr val="tx1"/>
          </a:solidFill>
          <a:latin typeface="+mn-lt"/>
          <a:ea typeface="+mn-ea"/>
          <a:cs typeface="+mn-cs"/>
        </a:defRPr>
      </a:lvl1pPr>
      <a:lvl2pPr marL="457019" algn="l" defTabSz="914038" rtl="0" eaLnBrk="1" latinLnBrk="0" hangingPunct="1">
        <a:defRPr sz="1799" kern="1200">
          <a:solidFill>
            <a:schemeClr val="tx1"/>
          </a:solidFill>
          <a:latin typeface="+mn-lt"/>
          <a:ea typeface="+mn-ea"/>
          <a:cs typeface="+mn-cs"/>
        </a:defRPr>
      </a:lvl2pPr>
      <a:lvl3pPr marL="914038" algn="l" defTabSz="914038" rtl="0" eaLnBrk="1" latinLnBrk="0" hangingPunct="1">
        <a:defRPr sz="1799" kern="1200">
          <a:solidFill>
            <a:schemeClr val="tx1"/>
          </a:solidFill>
          <a:latin typeface="+mn-lt"/>
          <a:ea typeface="+mn-ea"/>
          <a:cs typeface="+mn-cs"/>
        </a:defRPr>
      </a:lvl3pPr>
      <a:lvl4pPr marL="1371057" algn="l" defTabSz="914038" rtl="0" eaLnBrk="1" latinLnBrk="0" hangingPunct="1">
        <a:defRPr sz="1799" kern="1200">
          <a:solidFill>
            <a:schemeClr val="tx1"/>
          </a:solidFill>
          <a:latin typeface="+mn-lt"/>
          <a:ea typeface="+mn-ea"/>
          <a:cs typeface="+mn-cs"/>
        </a:defRPr>
      </a:lvl4pPr>
      <a:lvl5pPr marL="1828076" algn="l" defTabSz="914038" rtl="0" eaLnBrk="1" latinLnBrk="0" hangingPunct="1">
        <a:defRPr sz="1799" kern="1200">
          <a:solidFill>
            <a:schemeClr val="tx1"/>
          </a:solidFill>
          <a:latin typeface="+mn-lt"/>
          <a:ea typeface="+mn-ea"/>
          <a:cs typeface="+mn-cs"/>
        </a:defRPr>
      </a:lvl5pPr>
      <a:lvl6pPr marL="2285094" algn="l" defTabSz="914038" rtl="0" eaLnBrk="1" latinLnBrk="0" hangingPunct="1">
        <a:defRPr sz="1799" kern="1200">
          <a:solidFill>
            <a:schemeClr val="tx1"/>
          </a:solidFill>
          <a:latin typeface="+mn-lt"/>
          <a:ea typeface="+mn-ea"/>
          <a:cs typeface="+mn-cs"/>
        </a:defRPr>
      </a:lvl6pPr>
      <a:lvl7pPr marL="2742114" algn="l" defTabSz="914038" rtl="0" eaLnBrk="1" latinLnBrk="0" hangingPunct="1">
        <a:defRPr sz="1799" kern="1200">
          <a:solidFill>
            <a:schemeClr val="tx1"/>
          </a:solidFill>
          <a:latin typeface="+mn-lt"/>
          <a:ea typeface="+mn-ea"/>
          <a:cs typeface="+mn-cs"/>
        </a:defRPr>
      </a:lvl7pPr>
      <a:lvl8pPr marL="3199133" algn="l" defTabSz="914038" rtl="0" eaLnBrk="1" latinLnBrk="0" hangingPunct="1">
        <a:defRPr sz="1799" kern="1200">
          <a:solidFill>
            <a:schemeClr val="tx1"/>
          </a:solidFill>
          <a:latin typeface="+mn-lt"/>
          <a:ea typeface="+mn-ea"/>
          <a:cs typeface="+mn-cs"/>
        </a:defRPr>
      </a:lvl8pPr>
      <a:lvl9pPr marL="3656151" algn="l" defTabSz="914038"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5.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hyperlink" Target="http://dev.office.com/codesamples#?filters=office%20add-ins" TargetMode="External"/><Relationship Id="rId2" Type="http://schemas.openxmlformats.org/officeDocument/2006/relationships/hyperlink" Target="http://dev.office.com/getting-started/addins" TargetMode="External"/><Relationship Id="rId1" Type="http://schemas.openxmlformats.org/officeDocument/2006/relationships/slideLayout" Target="../slideLayouts/slideLayout122.xml"/><Relationship Id="rId6" Type="http://schemas.openxmlformats.org/officeDocument/2006/relationships/hyperlink" Target="https://msdn.microsoft.com/en-us/library/office/jj220060.aspx" TargetMode="External"/><Relationship Id="rId5" Type="http://schemas.openxmlformats.org/officeDocument/2006/relationships/hyperlink" Target="http://dev.office.com/snack-videos" TargetMode="External"/><Relationship Id="rId4" Type="http://schemas.openxmlformats.org/officeDocument/2006/relationships/hyperlink" Target="http://dev.office.com/training#?filters=deep%20dive%20into%20the%20office%20365%20add-in%20model"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0.xml"/><Relationship Id="rId1" Type="http://schemas.openxmlformats.org/officeDocument/2006/relationships/slideLayout" Target="../slideLayouts/slideLayout78.xml"/><Relationship Id="rId5" Type="http://schemas.openxmlformats.org/officeDocument/2006/relationships/image" Target="../media/image43.emf"/><Relationship Id="rId4" Type="http://schemas.openxmlformats.org/officeDocument/2006/relationships/image" Target="../media/image42.emf"/></Relationships>
</file>

<file path=ppt/slides/_rels/slide42.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1.xml"/><Relationship Id="rId1" Type="http://schemas.openxmlformats.org/officeDocument/2006/relationships/slideLayout" Target="../slideLayouts/slideLayout78.xml"/><Relationship Id="rId6" Type="http://schemas.openxmlformats.org/officeDocument/2006/relationships/image" Target="../media/image45.emf"/><Relationship Id="rId11" Type="http://schemas.openxmlformats.org/officeDocument/2006/relationships/image" Target="../media/image47.png"/><Relationship Id="rId5" Type="http://schemas.openxmlformats.org/officeDocument/2006/relationships/image" Target="../media/image44.emf"/><Relationship Id="rId10" Type="http://schemas.openxmlformats.org/officeDocument/2006/relationships/image" Target="../media/image46.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114.xml"/><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of an Office Add-in</a:t>
            </a:r>
            <a:endParaRPr lang="en-US" dirty="0"/>
          </a:p>
        </p:txBody>
      </p:sp>
      <p:sp>
        <p:nvSpPr>
          <p:cNvPr id="5" name="Content Placeholder 4"/>
          <p:cNvSpPr>
            <a:spLocks noGrp="1"/>
          </p:cNvSpPr>
          <p:nvPr>
            <p:ph type="body" sz="quarter" idx="10"/>
          </p:nvPr>
        </p:nvSpPr>
        <p:spPr/>
        <p:txBody>
          <a:bodyPr/>
          <a:lstStyle/>
          <a:p>
            <a:r>
              <a:rPr lang="en-US" sz="3599" dirty="0"/>
              <a:t>Each </a:t>
            </a:r>
            <a:r>
              <a:rPr lang="en-US" sz="3599" dirty="0" smtClean="0"/>
              <a:t>Office Add-in is </a:t>
            </a:r>
            <a:r>
              <a:rPr lang="en-US" sz="3599" dirty="0"/>
              <a:t>based on XML-based manifest</a:t>
            </a:r>
          </a:p>
          <a:p>
            <a:pPr lvl="1"/>
            <a:r>
              <a:rPr lang="en-US" sz="1999" dirty="0"/>
              <a:t>Manifest points to a Web page</a:t>
            </a:r>
          </a:p>
          <a:p>
            <a:pPr lvl="1"/>
            <a:r>
              <a:rPr lang="en-US" sz="1999" dirty="0"/>
              <a:t>Manifest defines the type of the </a:t>
            </a:r>
            <a:r>
              <a:rPr lang="en-US" sz="1999" dirty="0" smtClean="0"/>
              <a:t>Office Add-in</a:t>
            </a:r>
            <a:endParaRPr lang="en-US" sz="1999" dirty="0"/>
          </a:p>
          <a:p>
            <a:pPr lvl="1"/>
            <a:r>
              <a:rPr lang="en-US" sz="1999" dirty="0"/>
              <a:t>Manifest defines which Office applications it supports</a:t>
            </a:r>
          </a:p>
          <a:p>
            <a:pPr lvl="1"/>
            <a:r>
              <a:rPr lang="en-US" sz="1999" dirty="0"/>
              <a:t>Manifest defines required capabilities</a:t>
            </a:r>
          </a:p>
        </p:txBody>
      </p:sp>
      <p:grpSp>
        <p:nvGrpSpPr>
          <p:cNvPr id="23" name="Group 22"/>
          <p:cNvGrpSpPr/>
          <p:nvPr/>
        </p:nvGrpSpPr>
        <p:grpSpPr>
          <a:xfrm>
            <a:off x="2064127" y="3583742"/>
            <a:ext cx="7598664" cy="2381305"/>
            <a:chOff x="-204092" y="2698032"/>
            <a:chExt cx="7598664" cy="2381305"/>
          </a:xfrm>
        </p:grpSpPr>
        <p:pic>
          <p:nvPicPr>
            <p:cNvPr id="24" name="Picture 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25" name="Group 24"/>
            <p:cNvGrpSpPr/>
            <p:nvPr/>
          </p:nvGrpSpPr>
          <p:grpSpPr>
            <a:xfrm>
              <a:off x="4496652" y="2698032"/>
              <a:ext cx="2897920" cy="2381305"/>
              <a:chOff x="8415338" y="3969071"/>
              <a:chExt cx="3516163" cy="2594233"/>
            </a:xfrm>
          </p:grpSpPr>
          <p:sp>
            <p:nvSpPr>
              <p:cNvPr id="31" name="Rectangle 3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2" name="Rectangle 31"/>
              <p:cNvSpPr/>
              <p:nvPr/>
            </p:nvSpPr>
            <p:spPr>
              <a:xfrm>
                <a:off x="8415338" y="3969071"/>
                <a:ext cx="3502859"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endParaRPr lang="en-US" sz="1166" kern="0" dirty="0">
                  <a:solidFill>
                    <a:srgbClr val="262626">
                      <a:lumMod val="60000"/>
                      <a:lumOff val="40000"/>
                    </a:srgbClr>
                  </a:solidFill>
                  <a:latin typeface="Segoe UI"/>
                </a:endParaRPr>
              </a:p>
            </p:txBody>
          </p:sp>
        </p:grpSp>
        <p:sp>
          <p:nvSpPr>
            <p:cNvPr id="26" name="Rectangle 25"/>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smtClean="0">
                  <a:solidFill>
                    <a:srgbClr val="1B1B1B"/>
                  </a:solidFill>
                  <a:latin typeface="Segoe UI"/>
                </a:rPr>
                <a:t>Office Add-in</a:t>
              </a:r>
              <a:endParaRPr lang="en-US" sz="1166" kern="0" dirty="0">
                <a:solidFill>
                  <a:srgbClr val="1B1B1B"/>
                </a:solidFill>
                <a:latin typeface="Segoe UI"/>
              </a:endParaRPr>
            </a:p>
            <a:p>
              <a:pPr algn="ctr" defTabSz="761183"/>
              <a:r>
                <a:rPr lang="en-US" sz="1166" kern="0" dirty="0">
                  <a:solidFill>
                    <a:srgbClr val="1B1B1B"/>
                  </a:solidFill>
                  <a:latin typeface="Segoe UI"/>
                </a:rPr>
                <a:t>Manifest</a:t>
              </a:r>
            </a:p>
            <a:p>
              <a:pPr algn="ctr" defTabSz="761183"/>
              <a:endParaRPr lang="en-US" sz="1166" kern="0" dirty="0">
                <a:solidFill>
                  <a:srgbClr val="1B1B1B"/>
                </a:solidFill>
                <a:latin typeface="Segoe UI"/>
              </a:endParaRPr>
            </a:p>
            <a:p>
              <a:pPr algn="ctr" defTabSz="761183"/>
              <a:r>
                <a:rPr lang="en-US" sz="833" b="1" kern="0" dirty="0">
                  <a:solidFill>
                    <a:schemeClr val="tx2"/>
                  </a:solidFill>
                  <a:latin typeface="Segoe UI"/>
                </a:rPr>
                <a:t>&lt;XML&gt;</a:t>
              </a:r>
            </a:p>
          </p:txBody>
        </p:sp>
        <p:sp>
          <p:nvSpPr>
            <p:cNvPr id="27" name="Rectangle 26"/>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a:solidFill>
                    <a:srgbClr val="1B1B1B"/>
                  </a:solidFill>
                  <a:latin typeface="Segoe UI"/>
                </a:rPr>
                <a:t>Web</a:t>
              </a:r>
            </a:p>
            <a:p>
              <a:pPr algn="ctr" defTabSz="761183"/>
              <a:r>
                <a:rPr lang="en-US" sz="1166" kern="0" dirty="0">
                  <a:solidFill>
                    <a:srgbClr val="1B1B1B"/>
                  </a:solidFill>
                  <a:latin typeface="Segoe UI"/>
                </a:rPr>
                <a:t>Page</a:t>
              </a:r>
            </a:p>
            <a:p>
              <a:pPr algn="ctr" defTabSz="761183"/>
              <a:endParaRPr lang="en-US" sz="833" b="1" kern="0" dirty="0">
                <a:solidFill>
                  <a:srgbClr val="FF7401"/>
                </a:solidFill>
                <a:latin typeface="Segoe UI"/>
              </a:endParaRPr>
            </a:p>
            <a:p>
              <a:pPr algn="ctr" defTabSz="761183"/>
              <a:r>
                <a:rPr lang="en-US" sz="833" b="1" kern="0" dirty="0">
                  <a:solidFill>
                    <a:schemeClr val="tx2"/>
                  </a:solidFill>
                  <a:latin typeface="Segoe UI"/>
                </a:rPr>
                <a:t>HTML+JS</a:t>
              </a:r>
            </a:p>
          </p:txBody>
        </p:sp>
        <p:sp>
          <p:nvSpPr>
            <p:cNvPr id="28" name="Cross 27"/>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78" tIns="23788" rIns="47578" bIns="23788" rtlCol="0" anchor="ctr"/>
            <a:lstStyle/>
            <a:p>
              <a:pPr algn="ctr" defTabSz="761183"/>
              <a:endParaRPr lang="en-US" sz="1500" kern="0">
                <a:solidFill>
                  <a:srgbClr val="FFFFFF"/>
                </a:solidFill>
                <a:latin typeface="Segoe UI"/>
              </a:endParaRPr>
            </a:p>
          </p:txBody>
        </p:sp>
        <p:sp>
          <p:nvSpPr>
            <p:cNvPr id="29" name="Equal 28"/>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78" tIns="23788" rIns="47578" bIns="23788" rtlCol="0" anchor="ctr"/>
            <a:lstStyle/>
            <a:p>
              <a:pPr algn="ctr" defTabSz="761183"/>
              <a:endParaRPr lang="en-US" sz="1500" kern="0">
                <a:solidFill>
                  <a:srgbClr val="1B1B1B"/>
                </a:solidFill>
                <a:latin typeface="Segoe UI"/>
              </a:endParaRPr>
            </a:p>
          </p:txBody>
        </p:sp>
        <p:sp>
          <p:nvSpPr>
            <p:cNvPr id="30" name="Rectangle 29"/>
            <p:cNvSpPr/>
            <p:nvPr/>
          </p:nvSpPr>
          <p:spPr>
            <a:xfrm>
              <a:off x="4910820" y="3300516"/>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333" kern="0" spc="-67" dirty="0" smtClean="0">
                  <a:solidFill>
                    <a:schemeClr val="tx2"/>
                  </a:solidFill>
                  <a:latin typeface="Segoe UI Light"/>
                  <a:ea typeface="Segoe UI" pitchFamily="34" charset="0"/>
                  <a:cs typeface="Segoe UI" pitchFamily="34" charset="0"/>
                </a:rPr>
                <a:t>Office Add-in</a:t>
              </a:r>
              <a:endParaRPr lang="en-US" sz="2333" kern="0" spc="-67" dirty="0">
                <a:solidFill>
                  <a:schemeClr val="tx2"/>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4188205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lstStyle/>
          <a:p>
            <a:r>
              <a:rPr lang="en-US" sz="3200" dirty="0" smtClean="0"/>
              <a:t>Write once, run anywhere Outlook runs</a:t>
            </a:r>
          </a:p>
          <a:p>
            <a:pPr lvl="1"/>
            <a:r>
              <a:rPr lang="en-US" sz="1600" dirty="0" smtClean="0"/>
              <a:t>Same Mail Add-in runs in Outlook, OWA and Office mobile clients</a:t>
            </a:r>
          </a:p>
          <a:p>
            <a:r>
              <a:rPr lang="en-US" sz="3200" dirty="0" smtClean="0"/>
              <a:t>Development based on activation rules</a:t>
            </a:r>
          </a:p>
          <a:p>
            <a:pPr lvl="1"/>
            <a:r>
              <a:rPr lang="en-US" sz="1600" dirty="0" smtClean="0"/>
              <a:t>Activation rules run whenever user selects item</a:t>
            </a:r>
          </a:p>
          <a:p>
            <a:pPr lvl="1"/>
            <a:r>
              <a:rPr lang="en-US" sz="1600" dirty="0" smtClean="0"/>
              <a:t>Activated mail add-ins are added into Outlook UI</a:t>
            </a:r>
          </a:p>
          <a:p>
            <a:r>
              <a:rPr lang="en-US" sz="3200" dirty="0" smtClean="0"/>
              <a:t>Designed to be secure</a:t>
            </a:r>
          </a:p>
          <a:p>
            <a:pPr lvl="1"/>
            <a:r>
              <a:rPr lang="en-US" sz="1600" dirty="0" smtClean="0"/>
              <a:t>Mail apps run in an isolated, sandboxed process</a:t>
            </a:r>
          </a:p>
          <a:p>
            <a:pPr lvl="1"/>
            <a:r>
              <a:rPr lang="en-US" sz="1600" dirty="0" smtClean="0"/>
              <a:t>Mails apps run with a three-tier permission model</a:t>
            </a:r>
          </a:p>
          <a:p>
            <a:r>
              <a:rPr lang="en-US" sz="3600" dirty="0" smtClean="0"/>
              <a:t>Mail Add-ins Require Exchange 2013</a:t>
            </a:r>
            <a:br>
              <a:rPr lang="en-US" sz="3600" dirty="0" smtClean="0"/>
            </a:br>
            <a:r>
              <a:rPr lang="en-US" sz="3600" dirty="0" smtClean="0"/>
              <a:t>or Office 365</a:t>
            </a:r>
            <a:endParaRPr lang="en-US" sz="3200" dirty="0"/>
          </a:p>
        </p:txBody>
      </p:sp>
      <p:sp>
        <p:nvSpPr>
          <p:cNvPr id="6" name="Title 5"/>
          <p:cNvSpPr>
            <a:spLocks noGrp="1"/>
          </p:cNvSpPr>
          <p:nvPr>
            <p:ph type="title"/>
          </p:nvPr>
        </p:nvSpPr>
        <p:spPr/>
        <p:txBody>
          <a:bodyPr/>
          <a:lstStyle/>
          <a:p>
            <a:r>
              <a:rPr lang="en-US" dirty="0" smtClean="0"/>
              <a:t>Mail Add-in</a:t>
            </a:r>
            <a:endParaRPr lang="en-US" dirty="0"/>
          </a:p>
        </p:txBody>
      </p:sp>
      <p:grpSp>
        <p:nvGrpSpPr>
          <p:cNvPr id="11" name="Group 10"/>
          <p:cNvGrpSpPr/>
          <p:nvPr/>
        </p:nvGrpSpPr>
        <p:grpSpPr>
          <a:xfrm>
            <a:off x="7373815" y="976708"/>
            <a:ext cx="4712777" cy="5740615"/>
            <a:chOff x="7061789" y="85629"/>
            <a:chExt cx="4766931" cy="5806580"/>
          </a:xfrm>
        </p:grpSpPr>
        <p:grpSp>
          <p:nvGrpSpPr>
            <p:cNvPr id="3" name="Group 2"/>
            <p:cNvGrpSpPr/>
            <p:nvPr/>
          </p:nvGrpSpPr>
          <p:grpSpPr>
            <a:xfrm>
              <a:off x="7061789" y="85629"/>
              <a:ext cx="4766931" cy="5806580"/>
              <a:chOff x="8156801" y="1059570"/>
              <a:chExt cx="3044777" cy="4429212"/>
            </a:xfrm>
          </p:grpSpPr>
          <p:grpSp>
            <p:nvGrpSpPr>
              <p:cNvPr id="9" name="Group 8"/>
              <p:cNvGrpSpPr/>
              <p:nvPr/>
            </p:nvGrpSpPr>
            <p:grpSpPr>
              <a:xfrm>
                <a:off x="8156801" y="1059570"/>
                <a:ext cx="3044777" cy="2235872"/>
                <a:chOff x="1810440" y="1019175"/>
                <a:chExt cx="5993130" cy="4019550"/>
              </a:xfrm>
            </p:grpSpPr>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1810440" y="1019175"/>
                  <a:ext cx="5993130" cy="4019550"/>
                </a:xfrm>
                <a:prstGeom prst="rect">
                  <a:avLst/>
                </a:prstGeom>
                <a:noFill/>
                <a:ln>
                  <a:noFill/>
                </a:ln>
              </p:spPr>
            </p:pic>
            <p:pic>
              <p:nvPicPr>
                <p:cNvPr id="15"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136571" y="1875600"/>
                  <a:ext cx="2292855" cy="989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4670" y="3343902"/>
                <a:ext cx="2892477" cy="2144880"/>
              </a:xfrm>
              <a:prstGeom prst="rect">
                <a:avLst/>
              </a:prstGeom>
            </p:spPr>
          </p:pic>
        </p:grpSp>
        <p:sp>
          <p:nvSpPr>
            <p:cNvPr id="17" name="Rectangle 16"/>
            <p:cNvSpPr/>
            <p:nvPr/>
          </p:nvSpPr>
          <p:spPr bwMode="auto">
            <a:xfrm>
              <a:off x="9632141" y="506108"/>
              <a:ext cx="1974234" cy="957993"/>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79" tIns="38089" rIns="38089" bIns="76179" numCol="1" spcCol="0" rtlCol="0" fromWordArt="0" anchor="b" anchorCtr="0" forceAA="0" compatLnSpc="1">
              <a:prstTxWarp prst="textNoShape">
                <a:avLst/>
              </a:prstTxWarp>
              <a:noAutofit/>
            </a:bodyPr>
            <a:lstStyle/>
            <a:p>
              <a:pPr algn="ctr" defTabSz="761536" fontAlgn="base">
                <a:spcBef>
                  <a:spcPct val="0"/>
                </a:spcBef>
                <a:spcAft>
                  <a:spcPct val="0"/>
                </a:spcAft>
              </a:pPr>
              <a:endParaRPr lang="en-US" spc="-42"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 name="Rectangle 17"/>
            <p:cNvSpPr/>
            <p:nvPr/>
          </p:nvSpPr>
          <p:spPr bwMode="auto">
            <a:xfrm>
              <a:off x="9777246" y="4185321"/>
              <a:ext cx="1829129" cy="941316"/>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79" tIns="38089" rIns="38089" bIns="76179" numCol="1" spcCol="0" rtlCol="0" fromWordArt="0" anchor="b" anchorCtr="0" forceAA="0" compatLnSpc="1">
              <a:prstTxWarp prst="textNoShape">
                <a:avLst/>
              </a:prstTxWarp>
              <a:noAutofit/>
            </a:bodyPr>
            <a:lstStyle/>
            <a:p>
              <a:pPr algn="ctr" defTabSz="761536" fontAlgn="base">
                <a:spcBef>
                  <a:spcPct val="0"/>
                </a:spcBef>
                <a:spcAft>
                  <a:spcPct val="0"/>
                </a:spcAft>
              </a:pPr>
              <a:endParaRPr lang="en-US" spc="-42" dirty="0" err="1">
                <a:solidFill>
                  <a:srgbClr val="C00000"/>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328671947"/>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596788" y="1896259"/>
            <a:ext cx="7015321" cy="4514914"/>
            <a:chOff x="1655445" y="1019175"/>
            <a:chExt cx="5993130" cy="4019550"/>
          </a:xfrm>
        </p:grpSpPr>
        <p:pic>
          <p:nvPicPr>
            <p:cNvPr id="15" name="Picture 14"/>
            <p:cNvPicPr/>
            <p:nvPr/>
          </p:nvPicPr>
          <p:blipFill>
            <a:blip r:embed="rId3">
              <a:extLst>
                <a:ext uri="{28A0092B-C50C-407E-A947-70E740481C1C}">
                  <a14:useLocalDpi xmlns:a14="http://schemas.microsoft.com/office/drawing/2010/main" val="0"/>
                </a:ext>
              </a:extLst>
            </a:blip>
            <a:srcRect/>
            <a:stretch>
              <a:fillRect/>
            </a:stretch>
          </p:blipFill>
          <p:spPr bwMode="auto">
            <a:xfrm>
              <a:off x="1655445" y="1019175"/>
              <a:ext cx="5993130" cy="4019550"/>
            </a:xfrm>
            <a:prstGeom prst="rect">
              <a:avLst/>
            </a:prstGeom>
            <a:noFill/>
            <a:ln>
              <a:noFill/>
            </a:ln>
          </p:spPr>
        </p:pic>
        <p:pic>
          <p:nvPicPr>
            <p:cNvPr id="16"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981576" y="1875600"/>
              <a:ext cx="2292855" cy="989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434" name="Title 34"/>
          <p:cNvSpPr>
            <a:spLocks noGrp="1"/>
          </p:cNvSpPr>
          <p:nvPr>
            <p:ph type="title"/>
          </p:nvPr>
        </p:nvSpPr>
        <p:spPr/>
        <p:txBody>
          <a:bodyPr/>
          <a:lstStyle/>
          <a:p>
            <a:r>
              <a:rPr lang="da-DK" dirty="0" smtClean="0"/>
              <a:t>Mail </a:t>
            </a:r>
            <a:r>
              <a:rPr lang="da-DK" dirty="0" err="1" smtClean="0"/>
              <a:t>Add-ins</a:t>
            </a:r>
            <a:r>
              <a:rPr lang="da-DK" dirty="0" smtClean="0"/>
              <a:t> – Up Close and Personal</a:t>
            </a:r>
            <a:endParaRPr lang="da-DK" dirty="0"/>
          </a:p>
        </p:txBody>
      </p:sp>
      <p:cxnSp>
        <p:nvCxnSpPr>
          <p:cNvPr id="26" name="Straight Arrow Connector 25"/>
          <p:cNvCxnSpPr/>
          <p:nvPr/>
        </p:nvCxnSpPr>
        <p:spPr>
          <a:xfrm flipH="1">
            <a:off x="5829869" y="1588578"/>
            <a:ext cx="1103194" cy="1046956"/>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22" name="TextBox 4"/>
          <p:cNvSpPr txBox="1">
            <a:spLocks noChangeArrowheads="1"/>
          </p:cNvSpPr>
          <p:nvPr/>
        </p:nvSpPr>
        <p:spPr bwMode="auto">
          <a:xfrm>
            <a:off x="9471545" y="2704402"/>
            <a:ext cx="1747439" cy="307653"/>
          </a:xfrm>
          <a:prstGeom prst="rect">
            <a:avLst/>
          </a:prstGeom>
          <a:solidFill>
            <a:schemeClr val="accent3">
              <a:lumMod val="40000"/>
              <a:lumOff val="60000"/>
            </a:schemeClr>
          </a:solidFill>
          <a:ln w="9525">
            <a:solidFill>
              <a:srgbClr val="C00000"/>
            </a:solidFill>
            <a:miter lim="800000"/>
            <a:headEnd/>
            <a:tailEnd/>
          </a:ln>
        </p:spPr>
        <p:txBody>
          <a:bodyPr wrap="square" lIns="98934" tIns="49469" rIns="98934" bIns="49469">
            <a:spAutoFit/>
          </a:bodyPr>
          <a:lstStyle/>
          <a:p>
            <a:pPr>
              <a:lnSpc>
                <a:spcPct val="90000"/>
              </a:lnSpc>
              <a:spcBef>
                <a:spcPct val="20000"/>
              </a:spcBef>
              <a:buClr>
                <a:srgbClr val="F69F1E"/>
              </a:buClr>
              <a:buSzPct val="90000"/>
            </a:pPr>
            <a:r>
              <a:rPr lang="da-DK" sz="1500" dirty="0" smtClean="0">
                <a:solidFill>
                  <a:srgbClr val="C00000"/>
                </a:solidFill>
              </a:rPr>
              <a:t>Mail </a:t>
            </a:r>
            <a:r>
              <a:rPr lang="da-DK" sz="1500" dirty="0" err="1" smtClean="0">
                <a:solidFill>
                  <a:srgbClr val="C00000"/>
                </a:solidFill>
              </a:rPr>
              <a:t>Add</a:t>
            </a:r>
            <a:r>
              <a:rPr lang="da-DK" sz="1500" dirty="0" smtClean="0">
                <a:solidFill>
                  <a:srgbClr val="C00000"/>
                </a:solidFill>
              </a:rPr>
              <a:t>-in Body</a:t>
            </a:r>
            <a:endParaRPr lang="en-US" sz="1500" dirty="0">
              <a:solidFill>
                <a:srgbClr val="C00000"/>
              </a:solidFill>
            </a:endParaRPr>
          </a:p>
        </p:txBody>
      </p:sp>
      <p:cxnSp>
        <p:nvCxnSpPr>
          <p:cNvPr id="23" name="Straight Arrow Connector 22"/>
          <p:cNvCxnSpPr/>
          <p:nvPr/>
        </p:nvCxnSpPr>
        <p:spPr>
          <a:xfrm flipH="1">
            <a:off x="7753964" y="2858229"/>
            <a:ext cx="1717582" cy="528525"/>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17" name="TextBox 4"/>
          <p:cNvSpPr txBox="1">
            <a:spLocks noChangeArrowheads="1"/>
          </p:cNvSpPr>
          <p:nvPr/>
        </p:nvSpPr>
        <p:spPr bwMode="auto">
          <a:xfrm>
            <a:off x="9137789" y="4153716"/>
            <a:ext cx="1480728" cy="307653"/>
          </a:xfrm>
          <a:prstGeom prst="rect">
            <a:avLst/>
          </a:prstGeom>
          <a:solidFill>
            <a:schemeClr val="accent3">
              <a:lumMod val="40000"/>
              <a:lumOff val="60000"/>
            </a:schemeClr>
          </a:solidFill>
          <a:ln w="9525">
            <a:solidFill>
              <a:srgbClr val="C00000"/>
            </a:solidFill>
            <a:miter lim="800000"/>
            <a:headEnd/>
            <a:tailEnd/>
          </a:ln>
        </p:spPr>
        <p:txBody>
          <a:bodyPr wrap="square" lIns="98934" tIns="49469" rIns="98934" bIns="49469">
            <a:spAutoFit/>
          </a:bodyPr>
          <a:lstStyle/>
          <a:p>
            <a:pPr>
              <a:lnSpc>
                <a:spcPct val="90000"/>
              </a:lnSpc>
              <a:spcBef>
                <a:spcPct val="20000"/>
              </a:spcBef>
              <a:buClr>
                <a:srgbClr val="F69F1E"/>
              </a:buClr>
              <a:buSzPct val="90000"/>
            </a:pPr>
            <a:r>
              <a:rPr lang="da-DK" sz="1500" dirty="0">
                <a:solidFill>
                  <a:srgbClr val="C00000"/>
                </a:solidFill>
              </a:rPr>
              <a:t>Context trigger</a:t>
            </a:r>
            <a:endParaRPr lang="en-US" sz="1500" dirty="0">
              <a:solidFill>
                <a:srgbClr val="C00000"/>
              </a:solidFill>
            </a:endParaRPr>
          </a:p>
        </p:txBody>
      </p:sp>
      <p:cxnSp>
        <p:nvCxnSpPr>
          <p:cNvPr id="18" name="Straight Arrow Connector 17"/>
          <p:cNvCxnSpPr/>
          <p:nvPr/>
        </p:nvCxnSpPr>
        <p:spPr>
          <a:xfrm flipH="1">
            <a:off x="7618412" y="4267200"/>
            <a:ext cx="1533025" cy="20828"/>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25" name="TextBox 4"/>
          <p:cNvSpPr txBox="1">
            <a:spLocks noChangeArrowheads="1"/>
          </p:cNvSpPr>
          <p:nvPr/>
        </p:nvSpPr>
        <p:spPr bwMode="auto">
          <a:xfrm>
            <a:off x="6933063" y="1447605"/>
            <a:ext cx="1355152" cy="307681"/>
          </a:xfrm>
          <a:prstGeom prst="rect">
            <a:avLst/>
          </a:prstGeom>
          <a:solidFill>
            <a:schemeClr val="accent3">
              <a:lumMod val="40000"/>
              <a:lumOff val="60000"/>
            </a:schemeClr>
          </a:solidFill>
          <a:ln w="9525">
            <a:solidFill>
              <a:srgbClr val="C00000"/>
            </a:solidFill>
            <a:miter lim="800000"/>
            <a:headEnd/>
            <a:tailEnd/>
          </a:ln>
        </p:spPr>
        <p:txBody>
          <a:bodyPr wrap="square" lIns="98934" tIns="49469" rIns="98934" bIns="49469">
            <a:spAutoFit/>
          </a:bodyPr>
          <a:lstStyle/>
          <a:p>
            <a:pPr>
              <a:lnSpc>
                <a:spcPct val="90000"/>
              </a:lnSpc>
              <a:spcBef>
                <a:spcPct val="20000"/>
              </a:spcBef>
              <a:buClr>
                <a:srgbClr val="F69F1E"/>
              </a:buClr>
              <a:buSzPct val="90000"/>
            </a:pPr>
            <a:r>
              <a:rPr lang="da-DK" sz="1500" dirty="0" err="1" smtClean="0">
                <a:solidFill>
                  <a:srgbClr val="C00000"/>
                </a:solidFill>
              </a:rPr>
              <a:t>Add</a:t>
            </a:r>
            <a:r>
              <a:rPr lang="da-DK" sz="1500" dirty="0" smtClean="0">
                <a:solidFill>
                  <a:srgbClr val="C00000"/>
                </a:solidFill>
              </a:rPr>
              <a:t>-in </a:t>
            </a:r>
            <a:r>
              <a:rPr lang="da-DK" sz="1500" dirty="0" err="1" smtClean="0">
                <a:solidFill>
                  <a:srgbClr val="C00000"/>
                </a:solidFill>
              </a:rPr>
              <a:t>Name</a:t>
            </a:r>
            <a:endParaRPr lang="en-US" sz="1500" dirty="0">
              <a:solidFill>
                <a:srgbClr val="C00000"/>
              </a:solidFill>
            </a:endParaRPr>
          </a:p>
        </p:txBody>
      </p:sp>
    </p:spTree>
    <p:extLst>
      <p:ext uri="{BB962C8B-B14F-4D97-AF65-F5344CB8AC3E}">
        <p14:creationId xmlns:p14="http://schemas.microsoft.com/office/powerpoint/2010/main" val="3289892465"/>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9"/>
          <p:cNvSpPr>
            <a:spLocks noChangeArrowheads="1"/>
          </p:cNvSpPr>
          <p:nvPr/>
        </p:nvSpPr>
        <p:spPr bwMode="auto">
          <a:xfrm>
            <a:off x="370322" y="5630334"/>
            <a:ext cx="5724094" cy="323115"/>
          </a:xfrm>
          <a:prstGeom prst="rect">
            <a:avLst/>
          </a:prstGeom>
          <a:noFill/>
          <a:ln w="9525">
            <a:noFill/>
            <a:miter lim="800000"/>
            <a:headEnd/>
            <a:tailEnd/>
          </a:ln>
        </p:spPr>
        <p:txBody>
          <a:bodyPr wrap="square" lIns="91389" tIns="45695" rIns="91389" bIns="45695">
            <a:spAutoFit/>
          </a:bodyPr>
          <a:lstStyle/>
          <a:p>
            <a:pPr indent="-3966">
              <a:spcAft>
                <a:spcPts val="500"/>
              </a:spcAft>
              <a:defRPr/>
            </a:pPr>
            <a:endParaRPr lang="en-US" sz="1500" dirty="0">
              <a:solidFill>
                <a:srgbClr val="595959"/>
              </a:solidFill>
            </a:endParaRPr>
          </a:p>
        </p:txBody>
      </p:sp>
      <p:sp>
        <p:nvSpPr>
          <p:cNvPr id="8" name="Title 1"/>
          <p:cNvSpPr>
            <a:spLocks noGrp="1"/>
          </p:cNvSpPr>
          <p:nvPr>
            <p:ph type="title"/>
          </p:nvPr>
        </p:nvSpPr>
        <p:spPr/>
        <p:txBody>
          <a:bodyPr/>
          <a:lstStyle/>
          <a:p>
            <a:r>
              <a:rPr lang="en-US" dirty="0" smtClean="0"/>
              <a:t>Mail Add-in Hosting</a:t>
            </a:r>
            <a:endParaRPr lang="en-US" dirty="0"/>
          </a:p>
        </p:txBody>
      </p:sp>
      <p:sp>
        <p:nvSpPr>
          <p:cNvPr id="2" name="Content Placeholder 1"/>
          <p:cNvSpPr>
            <a:spLocks noGrp="1"/>
          </p:cNvSpPr>
          <p:nvPr>
            <p:ph type="body" sz="quarter" idx="10"/>
          </p:nvPr>
        </p:nvSpPr>
        <p:spPr/>
        <p:txBody>
          <a:bodyPr/>
          <a:lstStyle/>
          <a:p>
            <a:pPr>
              <a:spcBef>
                <a:spcPts val="1200"/>
              </a:spcBef>
            </a:pPr>
            <a:r>
              <a:rPr lang="en-US" sz="3600" dirty="0" smtClean="0"/>
              <a:t>Mail Add-ins require Exchange 2013</a:t>
            </a:r>
          </a:p>
          <a:p>
            <a:pPr lvl="1">
              <a:spcBef>
                <a:spcPts val="1200"/>
              </a:spcBef>
            </a:pPr>
            <a:r>
              <a:rPr lang="en-US" sz="2000" dirty="0"/>
              <a:t>Exchange Server hosts </a:t>
            </a:r>
            <a:r>
              <a:rPr lang="en-US" sz="2000" dirty="0" smtClean="0"/>
              <a:t>users mailbox</a:t>
            </a:r>
            <a:endParaRPr lang="en-US" sz="2000" dirty="0"/>
          </a:p>
          <a:p>
            <a:pPr lvl="1">
              <a:spcBef>
                <a:spcPts val="1200"/>
              </a:spcBef>
            </a:pPr>
            <a:r>
              <a:rPr lang="en-US" sz="2000" dirty="0" smtClean="0"/>
              <a:t>Exchange Server hosts app manifest files</a:t>
            </a:r>
          </a:p>
          <a:p>
            <a:pPr lvl="1">
              <a:spcBef>
                <a:spcPts val="1200"/>
              </a:spcBef>
            </a:pPr>
            <a:r>
              <a:rPr lang="en-US" sz="2000" dirty="0" smtClean="0"/>
              <a:t>Web server hosts HTML for </a:t>
            </a:r>
            <a:r>
              <a:rPr lang="en-US" sz="2000" dirty="0"/>
              <a:t>M</a:t>
            </a:r>
            <a:r>
              <a:rPr lang="en-US" sz="2000" dirty="0" smtClean="0"/>
              <a:t>ail Add-in</a:t>
            </a:r>
          </a:p>
          <a:p>
            <a:pPr lvl="1">
              <a:spcBef>
                <a:spcPts val="1200"/>
              </a:spcBef>
            </a:pPr>
            <a:r>
              <a:rPr lang="en-US" sz="2000" dirty="0" smtClean="0"/>
              <a:t>Mail </a:t>
            </a:r>
            <a:r>
              <a:rPr lang="en-US" sz="2000" dirty="0"/>
              <a:t>Add-in can </a:t>
            </a:r>
            <a:r>
              <a:rPr lang="en-US" sz="2000" dirty="0" smtClean="0"/>
              <a:t>make callback to Web server</a:t>
            </a:r>
          </a:p>
          <a:p>
            <a:pPr marL="0" indent="0">
              <a:spcBef>
                <a:spcPts val="1200"/>
              </a:spcBef>
              <a:buNone/>
            </a:pPr>
            <a:endParaRPr lang="en-US" sz="3600" dirty="0" smtClean="0"/>
          </a:p>
        </p:txBody>
      </p:sp>
      <p:grpSp>
        <p:nvGrpSpPr>
          <p:cNvPr id="9" name="Group 8"/>
          <p:cNvGrpSpPr/>
          <p:nvPr/>
        </p:nvGrpSpPr>
        <p:grpSpPr>
          <a:xfrm>
            <a:off x="6109082" y="532901"/>
            <a:ext cx="5559043" cy="4663608"/>
            <a:chOff x="556810" y="1772053"/>
            <a:chExt cx="5559043" cy="4663608"/>
          </a:xfrm>
        </p:grpSpPr>
        <p:sp>
          <p:nvSpPr>
            <p:cNvPr id="10" name="Rectangle 9"/>
            <p:cNvSpPr/>
            <p:nvPr/>
          </p:nvSpPr>
          <p:spPr>
            <a:xfrm>
              <a:off x="3371600" y="4115228"/>
              <a:ext cx="2288634" cy="1992571"/>
            </a:xfrm>
            <a:prstGeom prst="rect">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lIns="91429" tIns="45715" rIns="91429" bIns="45715" rtlCol="0" anchor="t"/>
            <a:lstStyle/>
            <a:p>
              <a:r>
                <a:rPr lang="en-US" dirty="0" smtClean="0">
                  <a:solidFill>
                    <a:srgbClr val="595959"/>
                  </a:solidFill>
                  <a:latin typeface="+mj-lt"/>
                </a:rPr>
                <a:t>Web Server</a:t>
              </a:r>
            </a:p>
            <a:p>
              <a:pPr marL="285750" indent="-285750">
                <a:buFont typeface="Arial" panose="020B0604020202020204" pitchFamily="34" charset="0"/>
                <a:buChar char="•"/>
              </a:pPr>
              <a:r>
                <a:rPr lang="en-US" sz="1200" dirty="0" smtClean="0">
                  <a:solidFill>
                    <a:srgbClr val="595959"/>
                  </a:solidFill>
                  <a:latin typeface="+mj-lt"/>
                </a:rPr>
                <a:t>Hosts HTML, CSS and JavaScript</a:t>
              </a:r>
            </a:p>
          </p:txBody>
        </p:sp>
        <p:sp>
          <p:nvSpPr>
            <p:cNvPr id="11" name="Rectangle 10"/>
            <p:cNvSpPr/>
            <p:nvPr/>
          </p:nvSpPr>
          <p:spPr>
            <a:xfrm>
              <a:off x="3371601" y="1772053"/>
              <a:ext cx="2288633" cy="1572887"/>
            </a:xfrm>
            <a:prstGeom prst="rect">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lIns="91429" tIns="45715" rIns="91429" bIns="45715" rtlCol="0" anchor="t"/>
            <a:lstStyle/>
            <a:p>
              <a:r>
                <a:rPr lang="en-US" dirty="0" smtClean="0">
                  <a:solidFill>
                    <a:srgbClr val="595959"/>
                  </a:solidFill>
                  <a:latin typeface="+mj-lt"/>
                </a:rPr>
                <a:t>Exchange Server</a:t>
              </a:r>
            </a:p>
            <a:p>
              <a:pPr marL="285750" indent="-285750">
                <a:buFont typeface="Arial" panose="020B0604020202020204" pitchFamily="34" charset="0"/>
                <a:buChar char="•"/>
              </a:pPr>
              <a:r>
                <a:rPr lang="en-US" sz="1200" dirty="0" smtClean="0">
                  <a:solidFill>
                    <a:srgbClr val="595959"/>
                  </a:solidFill>
                  <a:latin typeface="+mj-lt"/>
                </a:rPr>
                <a:t>Hosts mailboxes for users</a:t>
              </a:r>
            </a:p>
            <a:p>
              <a:pPr marL="285750" indent="-285750">
                <a:buFont typeface="Arial" panose="020B0604020202020204" pitchFamily="34" charset="0"/>
                <a:buChar char="•"/>
              </a:pPr>
              <a:r>
                <a:rPr lang="en-US" sz="1200" dirty="0" smtClean="0">
                  <a:solidFill>
                    <a:srgbClr val="595959"/>
                  </a:solidFill>
                  <a:latin typeface="+mj-lt"/>
                </a:rPr>
                <a:t>Host Mail Add-in Manifests</a:t>
              </a:r>
              <a:endParaRPr lang="en-US" sz="1200" dirty="0">
                <a:solidFill>
                  <a:srgbClr val="595959"/>
                </a:solidFill>
                <a:latin typeface="+mj-lt"/>
              </a:endParaRPr>
            </a:p>
          </p:txBody>
        </p:sp>
        <p:sp>
          <p:nvSpPr>
            <p:cNvPr id="12" name="Arc 11"/>
            <p:cNvSpPr/>
            <p:nvPr/>
          </p:nvSpPr>
          <p:spPr>
            <a:xfrm>
              <a:off x="4623667" y="2881084"/>
              <a:ext cx="1286884" cy="1743031"/>
            </a:xfrm>
            <a:prstGeom prst="arc">
              <a:avLst>
                <a:gd name="adj1" fmla="val 16694018"/>
                <a:gd name="adj2" fmla="val 4372380"/>
              </a:avLst>
            </a:prstGeom>
            <a:ln w="47625">
              <a:solidFill>
                <a:schemeClr val="tx1">
                  <a:alpha val="60000"/>
                </a:schemeClr>
              </a:solidFill>
              <a:headEnd type="stealth" w="lg" len="lg"/>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p:cNvCxnSpPr/>
            <p:nvPr/>
          </p:nvCxnSpPr>
          <p:spPr>
            <a:xfrm flipV="1">
              <a:off x="2359890" y="3710307"/>
              <a:ext cx="826806" cy="614595"/>
            </a:xfrm>
            <a:prstGeom prst="straightConnector1">
              <a:avLst/>
            </a:prstGeom>
            <a:ln w="44450">
              <a:solidFill>
                <a:schemeClr val="tx1">
                  <a:alpha val="6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86401" y="4324902"/>
              <a:ext cx="719183" cy="1026190"/>
            </a:xfrm>
            <a:prstGeom prst="straightConnector1">
              <a:avLst/>
            </a:prstGeom>
            <a:ln w="44450">
              <a:solidFill>
                <a:schemeClr val="tx1">
                  <a:alpha val="6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88191" y="3525641"/>
              <a:ext cx="627662" cy="442035"/>
            </a:xfrm>
            <a:prstGeom prst="rect">
              <a:avLst/>
            </a:prstGeom>
            <a:solidFill>
              <a:schemeClr val="bg1">
                <a:alpha val="85000"/>
              </a:schemeClr>
            </a:solidFill>
            <a:ln>
              <a:solidFill>
                <a:schemeClr val="accent5"/>
              </a:solidFill>
            </a:ln>
          </p:spPr>
          <p:txBody>
            <a:bodyPr wrap="none" lIns="36000" tIns="36000" rIns="36000" bIns="36000" rtlCol="0">
              <a:spAutoFit/>
            </a:bodyPr>
            <a:lstStyle/>
            <a:p>
              <a:pPr algn="ctr"/>
              <a:r>
                <a:rPr lang="en-US" sz="2400" spc="-70" dirty="0" smtClean="0">
                  <a:gradFill>
                    <a:gsLst>
                      <a:gs pos="2917">
                        <a:schemeClr val="bg2"/>
                      </a:gs>
                      <a:gs pos="95000">
                        <a:schemeClr val="bg2"/>
                      </a:gs>
                    </a:gsLst>
                    <a:lin ang="5400000" scaled="0"/>
                  </a:gradFill>
                  <a:latin typeface="+mj-lt"/>
                </a:rPr>
                <a:t>EWS</a:t>
              </a:r>
            </a:p>
          </p:txBody>
        </p:sp>
        <p:pic>
          <p:nvPicPr>
            <p:cNvPr id="16" name="Picture 15"/>
            <p:cNvPicPr>
              <a:picLocks noChangeAspect="1"/>
            </p:cNvPicPr>
            <p:nvPr/>
          </p:nvPicPr>
          <p:blipFill>
            <a:blip r:embed="rId3"/>
            <a:stretch>
              <a:fillRect/>
            </a:stretch>
          </p:blipFill>
          <p:spPr>
            <a:xfrm>
              <a:off x="3143518" y="5213647"/>
              <a:ext cx="1091447" cy="1222014"/>
            </a:xfrm>
            <a:prstGeom prst="rect">
              <a:avLst/>
            </a:prstGeom>
          </p:spPr>
        </p:pic>
        <p:pic>
          <p:nvPicPr>
            <p:cNvPr id="17" name="Picture 16"/>
            <p:cNvPicPr>
              <a:picLocks noChangeAspect="1"/>
            </p:cNvPicPr>
            <p:nvPr/>
          </p:nvPicPr>
          <p:blipFill>
            <a:blip r:embed="rId4"/>
            <a:stretch>
              <a:fillRect/>
            </a:stretch>
          </p:blipFill>
          <p:spPr>
            <a:xfrm>
              <a:off x="3105584" y="2532554"/>
              <a:ext cx="996696" cy="1138301"/>
            </a:xfrm>
            <a:prstGeom prst="rect">
              <a:avLst/>
            </a:prstGeom>
          </p:spPr>
        </p:pic>
        <p:grpSp>
          <p:nvGrpSpPr>
            <p:cNvPr id="18" name="Group 17"/>
            <p:cNvGrpSpPr>
              <a:grpSpLocks noChangeAspect="1"/>
            </p:cNvGrpSpPr>
            <p:nvPr/>
          </p:nvGrpSpPr>
          <p:grpSpPr>
            <a:xfrm>
              <a:off x="556810" y="3556051"/>
              <a:ext cx="1908000" cy="1210662"/>
              <a:chOff x="1139868" y="4066586"/>
              <a:chExt cx="2595986" cy="1647208"/>
            </a:xfrm>
          </p:grpSpPr>
          <p:pic>
            <p:nvPicPr>
              <p:cNvPr id="19" name="Picture 18"/>
              <p:cNvPicPr>
                <a:picLocks noChangeAspect="1"/>
              </p:cNvPicPr>
              <p:nvPr/>
            </p:nvPicPr>
            <p:blipFill>
              <a:blip r:embed="rId5"/>
              <a:stretch>
                <a:fillRect/>
              </a:stretch>
            </p:blipFill>
            <p:spPr>
              <a:xfrm>
                <a:off x="1139868" y="4066586"/>
                <a:ext cx="1334950" cy="1267414"/>
              </a:xfrm>
              <a:prstGeom prst="rect">
                <a:avLst/>
              </a:prstGeom>
            </p:spPr>
          </p:pic>
          <p:pic>
            <p:nvPicPr>
              <p:cNvPr id="20" name="Picture 19"/>
              <p:cNvPicPr>
                <a:picLocks noChangeAspect="1"/>
              </p:cNvPicPr>
              <p:nvPr/>
            </p:nvPicPr>
            <p:blipFill>
              <a:blip r:embed="rId6"/>
              <a:stretch>
                <a:fillRect/>
              </a:stretch>
            </p:blipFill>
            <p:spPr>
              <a:xfrm>
                <a:off x="3094920" y="4756795"/>
                <a:ext cx="640934" cy="956999"/>
              </a:xfrm>
              <a:prstGeom prst="rect">
                <a:avLst/>
              </a:prstGeom>
            </p:spPr>
          </p:pic>
          <p:pic>
            <p:nvPicPr>
              <p:cNvPr id="21" name="Picture 20"/>
              <p:cNvPicPr>
                <a:picLocks noChangeAspect="1"/>
              </p:cNvPicPr>
              <p:nvPr/>
            </p:nvPicPr>
            <p:blipFill>
              <a:blip r:embed="rId7"/>
              <a:stretch>
                <a:fillRect/>
              </a:stretch>
            </p:blipFill>
            <p:spPr>
              <a:xfrm>
                <a:off x="1997499" y="4928434"/>
                <a:ext cx="963439" cy="699247"/>
              </a:xfrm>
              <a:prstGeom prst="rect">
                <a:avLst/>
              </a:prstGeom>
            </p:spPr>
          </p:pic>
          <p:pic>
            <p:nvPicPr>
              <p:cNvPr id="22" name="Picture 21"/>
              <p:cNvPicPr>
                <a:picLocks noChangeAspect="1"/>
              </p:cNvPicPr>
              <p:nvPr/>
            </p:nvPicPr>
            <p:blipFill>
              <a:blip r:embed="rId8"/>
              <a:stretch>
                <a:fillRect/>
              </a:stretch>
            </p:blipFill>
            <p:spPr>
              <a:xfrm>
                <a:off x="2459086" y="4506645"/>
                <a:ext cx="907928" cy="658958"/>
              </a:xfrm>
              <a:prstGeom prst="rect">
                <a:avLst/>
              </a:prstGeom>
            </p:spPr>
          </p:pic>
        </p:grpSp>
      </p:grpSp>
    </p:spTree>
    <p:extLst>
      <p:ext uri="{BB962C8B-B14F-4D97-AF65-F5344CB8AC3E}">
        <p14:creationId xmlns:p14="http://schemas.microsoft.com/office/powerpoint/2010/main" val="2275214869"/>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Mail Add-ins</a:t>
            </a:r>
            <a:endParaRPr lang="en-US" dirty="0"/>
          </a:p>
        </p:txBody>
      </p:sp>
      <p:sp>
        <p:nvSpPr>
          <p:cNvPr id="3" name="Content Placeholder 2"/>
          <p:cNvSpPr>
            <a:spLocks noGrp="1"/>
          </p:cNvSpPr>
          <p:nvPr>
            <p:ph type="body" sz="quarter" idx="10"/>
          </p:nvPr>
        </p:nvSpPr>
        <p:spPr/>
        <p:txBody>
          <a:bodyPr/>
          <a:lstStyle/>
          <a:p>
            <a:r>
              <a:rPr lang="en-US" sz="3600" dirty="0" smtClean="0"/>
              <a:t>Use the Visual Studio project template for Mail Add-ins</a:t>
            </a:r>
          </a:p>
        </p:txBody>
      </p:sp>
      <p:pic>
        <p:nvPicPr>
          <p:cNvPr id="8" name="Picture 7"/>
          <p:cNvPicPr>
            <a:picLocks noChangeAspect="1"/>
          </p:cNvPicPr>
          <p:nvPr/>
        </p:nvPicPr>
        <p:blipFill>
          <a:blip r:embed="rId3"/>
          <a:stretch>
            <a:fillRect/>
          </a:stretch>
        </p:blipFill>
        <p:spPr>
          <a:xfrm>
            <a:off x="279247" y="2342695"/>
            <a:ext cx="3663643" cy="2531941"/>
          </a:xfrm>
          <a:prstGeom prst="rect">
            <a:avLst/>
          </a:prstGeom>
        </p:spPr>
      </p:pic>
      <p:pic>
        <p:nvPicPr>
          <p:cNvPr id="9" name="Picture 8"/>
          <p:cNvPicPr>
            <a:picLocks noChangeAspect="1"/>
          </p:cNvPicPr>
          <p:nvPr/>
        </p:nvPicPr>
        <p:blipFill>
          <a:blip r:embed="rId4"/>
          <a:stretch>
            <a:fillRect/>
          </a:stretch>
        </p:blipFill>
        <p:spPr>
          <a:xfrm>
            <a:off x="4627810" y="2342695"/>
            <a:ext cx="3319463" cy="2419350"/>
          </a:xfrm>
          <a:prstGeom prst="rect">
            <a:avLst/>
          </a:prstGeom>
        </p:spPr>
      </p:pic>
      <p:pic>
        <p:nvPicPr>
          <p:cNvPr id="11" name="Picture 10"/>
          <p:cNvPicPr>
            <a:picLocks noChangeAspect="1"/>
          </p:cNvPicPr>
          <p:nvPr/>
        </p:nvPicPr>
        <p:blipFill>
          <a:blip r:embed="rId5"/>
          <a:stretch>
            <a:fillRect/>
          </a:stretch>
        </p:blipFill>
        <p:spPr>
          <a:xfrm>
            <a:off x="8632193" y="2342694"/>
            <a:ext cx="3319463" cy="2419350"/>
          </a:xfrm>
          <a:prstGeom prst="rect">
            <a:avLst/>
          </a:prstGeom>
        </p:spPr>
      </p:pic>
      <p:sp>
        <p:nvSpPr>
          <p:cNvPr id="10" name="Right Arrow 9"/>
          <p:cNvSpPr/>
          <p:nvPr/>
        </p:nvSpPr>
        <p:spPr bwMode="auto">
          <a:xfrm>
            <a:off x="7996726" y="3237673"/>
            <a:ext cx="509612" cy="62939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Segoe Condensed" pitchFamily="34" charset="0"/>
            </a:endParaRPr>
          </a:p>
        </p:txBody>
      </p:sp>
      <p:sp>
        <p:nvSpPr>
          <p:cNvPr id="4" name="Right Arrow 3"/>
          <p:cNvSpPr/>
          <p:nvPr/>
        </p:nvSpPr>
        <p:spPr bwMode="auto">
          <a:xfrm>
            <a:off x="4088984" y="3276713"/>
            <a:ext cx="509612" cy="62939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Segoe Condensed" pitchFamily="34" charset="0"/>
            </a:endParaRPr>
          </a:p>
        </p:txBody>
      </p:sp>
    </p:spTree>
    <p:extLst>
      <p:ext uri="{BB962C8B-B14F-4D97-AF65-F5344CB8AC3E}">
        <p14:creationId xmlns:p14="http://schemas.microsoft.com/office/powerpoint/2010/main" val="386373239"/>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Steps to Implementing, Testing and Debugging</a:t>
            </a:r>
            <a:endParaRPr lang="en-US" sz="4400" dirty="0"/>
          </a:p>
        </p:txBody>
      </p:sp>
      <p:sp>
        <p:nvSpPr>
          <p:cNvPr id="3" name="Content Placeholder 2"/>
          <p:cNvSpPr>
            <a:spLocks noGrp="1"/>
          </p:cNvSpPr>
          <p:nvPr>
            <p:ph type="body" sz="quarter" idx="10"/>
          </p:nvPr>
        </p:nvSpPr>
        <p:spPr/>
        <p:txBody>
          <a:bodyPr/>
          <a:lstStyle/>
          <a:p>
            <a:pPr marL="514350" indent="-514350">
              <a:buFont typeface="+mj-lt"/>
              <a:buAutoNum type="arabicPeriod"/>
            </a:pPr>
            <a:r>
              <a:rPr lang="en-US" sz="2000" dirty="0" smtClean="0"/>
              <a:t>Specify height from 32 to 350 pixels</a:t>
            </a:r>
          </a:p>
          <a:p>
            <a:pPr marL="514350" indent="-514350">
              <a:buFont typeface="+mj-lt"/>
              <a:buAutoNum type="arabicPeriod"/>
            </a:pPr>
            <a:r>
              <a:rPr lang="en-US" sz="2000" dirty="0" smtClean="0"/>
              <a:t>Define activation rules</a:t>
            </a:r>
          </a:p>
          <a:p>
            <a:pPr marL="514350" indent="-514350">
              <a:buFont typeface="+mj-lt"/>
              <a:buAutoNum type="arabicPeriod"/>
            </a:pPr>
            <a:r>
              <a:rPr lang="en-US" sz="2000" dirty="0" smtClean="0"/>
              <a:t>Create UI and style with CSS</a:t>
            </a:r>
          </a:p>
          <a:p>
            <a:pPr marL="514350" indent="-514350">
              <a:buFont typeface="+mj-lt"/>
              <a:buAutoNum type="arabicPeriod"/>
            </a:pPr>
            <a:r>
              <a:rPr lang="en-US" sz="2000" dirty="0" smtClean="0"/>
              <a:t>Write JavaScript to add behavior and business logic</a:t>
            </a:r>
          </a:p>
          <a:p>
            <a:pPr marL="514350" indent="-514350">
              <a:buFont typeface="+mj-lt"/>
              <a:buAutoNum type="arabicPeriod"/>
            </a:pPr>
            <a:r>
              <a:rPr lang="en-US" sz="2000" dirty="0" smtClean="0"/>
              <a:t>Debug using Exchange Server and a valid Exchange account</a:t>
            </a:r>
          </a:p>
          <a:p>
            <a:pPr marL="460375" lvl="1" indent="0">
              <a:buNone/>
            </a:pPr>
            <a:r>
              <a:rPr lang="en-US" sz="1600" i="1" dirty="0" smtClean="0"/>
              <a:t>Press {F5} and Visual Studio prompts for server and user mailbox credentials</a:t>
            </a:r>
          </a:p>
          <a:p>
            <a:endParaRPr lang="en-US" sz="2000" dirty="0"/>
          </a:p>
        </p:txBody>
      </p:sp>
      <p:pic>
        <p:nvPicPr>
          <p:cNvPr id="4" name="Picture 3"/>
          <p:cNvPicPr>
            <a:picLocks noChangeAspect="1"/>
          </p:cNvPicPr>
          <p:nvPr/>
        </p:nvPicPr>
        <p:blipFill>
          <a:blip r:embed="rId3"/>
          <a:stretch>
            <a:fillRect/>
          </a:stretch>
        </p:blipFill>
        <p:spPr>
          <a:xfrm>
            <a:off x="3541712" y="3659613"/>
            <a:ext cx="5105400" cy="2527300"/>
          </a:xfrm>
          <a:prstGeom prst="rect">
            <a:avLst/>
          </a:prstGeom>
        </p:spPr>
      </p:pic>
    </p:spTree>
    <p:extLst>
      <p:ext uri="{BB962C8B-B14F-4D97-AF65-F5344CB8AC3E}">
        <p14:creationId xmlns:p14="http://schemas.microsoft.com/office/powerpoint/2010/main" val="802553406"/>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lstStyle/>
          <a:p>
            <a:r>
              <a:rPr lang="en-US" dirty="0" smtClean="0"/>
              <a:t>Creating and Testing a Mail Add-in for </a:t>
            </a:r>
            <a:r>
              <a:rPr lang="en-US" dirty="0"/>
              <a:t>Outlook</a:t>
            </a:r>
          </a:p>
        </p:txBody>
      </p:sp>
      <p:sp>
        <p:nvSpPr>
          <p:cNvPr id="4" name="Text Placeholder 3"/>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629016682"/>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Contextual Activation and Rules</a:t>
            </a:r>
          </a:p>
        </p:txBody>
      </p:sp>
    </p:spTree>
    <p:extLst>
      <p:ext uri="{BB962C8B-B14F-4D97-AF65-F5344CB8AC3E}">
        <p14:creationId xmlns:p14="http://schemas.microsoft.com/office/powerpoint/2010/main" val="15402051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Rule-based Activation</a:t>
            </a:r>
            <a:endParaRPr lang="en-US" dirty="0"/>
          </a:p>
        </p:txBody>
      </p:sp>
      <p:sp>
        <p:nvSpPr>
          <p:cNvPr id="5" name="Content Placeholder 4"/>
          <p:cNvSpPr>
            <a:spLocks noGrp="1"/>
          </p:cNvSpPr>
          <p:nvPr>
            <p:ph type="body" sz="quarter" idx="10"/>
          </p:nvPr>
        </p:nvSpPr>
        <p:spPr/>
        <p:txBody>
          <a:bodyPr/>
          <a:lstStyle/>
          <a:p>
            <a:r>
              <a:rPr lang="en-US" dirty="0" smtClean="0"/>
              <a:t>Mail Add-ins activate </a:t>
            </a:r>
            <a:r>
              <a:rPr lang="en-US" dirty="0"/>
              <a:t>based on rules</a:t>
            </a:r>
          </a:p>
          <a:p>
            <a:pPr lvl="1"/>
            <a:r>
              <a:rPr lang="en-US" dirty="0"/>
              <a:t>Rules are defined in the manifest</a:t>
            </a:r>
          </a:p>
          <a:p>
            <a:pPr lvl="1"/>
            <a:r>
              <a:rPr lang="en-US" dirty="0"/>
              <a:t>Rules are applied to the selected item in the Explorer or Inspector</a:t>
            </a:r>
          </a:p>
          <a:p>
            <a:pPr lvl="1"/>
            <a:r>
              <a:rPr lang="en-US" dirty="0"/>
              <a:t>If conditions are met, the </a:t>
            </a:r>
            <a:r>
              <a:rPr lang="en-US" dirty="0" smtClean="0"/>
              <a:t>Add-in will </a:t>
            </a:r>
            <a:r>
              <a:rPr lang="en-US" dirty="0"/>
              <a:t>be </a:t>
            </a:r>
            <a:r>
              <a:rPr lang="en-US" dirty="0" smtClean="0"/>
              <a:t>activated and available for use</a:t>
            </a:r>
            <a:endParaRPr lang="en-US" dirty="0"/>
          </a:p>
          <a:p>
            <a:endParaRPr lang="en-US" dirty="0"/>
          </a:p>
          <a:p>
            <a:r>
              <a:rPr lang="en-US" dirty="0"/>
              <a:t>About rules</a:t>
            </a:r>
          </a:p>
          <a:p>
            <a:pPr lvl="1"/>
            <a:r>
              <a:rPr lang="en-US" dirty="0"/>
              <a:t>Multiple rules can be combined for complex activation needs</a:t>
            </a:r>
          </a:p>
          <a:p>
            <a:pPr lvl="1"/>
            <a:r>
              <a:rPr lang="en-US" dirty="0"/>
              <a:t>Apply logical AND or </a:t>
            </a:r>
            <a:r>
              <a:rPr lang="en-US" dirty="0" err="1"/>
              <a:t>OR</a:t>
            </a:r>
            <a:r>
              <a:rPr lang="en-US" dirty="0"/>
              <a:t> operators</a:t>
            </a:r>
          </a:p>
          <a:p>
            <a:pPr lvl="1"/>
            <a:r>
              <a:rPr lang="en-US" dirty="0" smtClean="0"/>
              <a:t>Rules can access known entities such as phone numbers</a:t>
            </a:r>
          </a:p>
          <a:p>
            <a:pPr lvl="1"/>
            <a:r>
              <a:rPr lang="en-US" dirty="0" smtClean="0"/>
              <a:t>Rules </a:t>
            </a:r>
            <a:r>
              <a:rPr lang="en-US" dirty="0"/>
              <a:t>can be defined using regular expressions</a:t>
            </a:r>
          </a:p>
          <a:p>
            <a:endParaRPr lang="en-US" dirty="0"/>
          </a:p>
        </p:txBody>
      </p:sp>
    </p:spTree>
    <p:extLst>
      <p:ext uri="{BB962C8B-B14F-4D97-AF65-F5344CB8AC3E}">
        <p14:creationId xmlns:p14="http://schemas.microsoft.com/office/powerpoint/2010/main" val="1852215259"/>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Activation Rule Types</a:t>
            </a:r>
            <a:endParaRPr lang="en-US" dirty="0"/>
          </a:p>
        </p:txBody>
      </p:sp>
      <p:sp>
        <p:nvSpPr>
          <p:cNvPr id="5" name="Content Placeholder 4"/>
          <p:cNvSpPr>
            <a:spLocks noGrp="1"/>
          </p:cNvSpPr>
          <p:nvPr>
            <p:ph type="body" sz="quarter" idx="10"/>
          </p:nvPr>
        </p:nvSpPr>
        <p:spPr/>
        <p:txBody>
          <a:bodyPr/>
          <a:lstStyle/>
          <a:p>
            <a:r>
              <a:rPr lang="en-US" sz="2400" dirty="0" err="1" smtClean="0"/>
              <a:t>ItemIs</a:t>
            </a:r>
            <a:endParaRPr lang="en-US" sz="2400" dirty="0" smtClean="0"/>
          </a:p>
          <a:p>
            <a:pPr lvl="1"/>
            <a:r>
              <a:rPr lang="en-US" sz="2000" dirty="0" smtClean="0"/>
              <a:t>A rule that checks the item type (appointment or message)</a:t>
            </a:r>
          </a:p>
          <a:p>
            <a:pPr lvl="1"/>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ItemIs</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ItemType</a:t>
            </a:r>
            <a:r>
              <a:rPr lang="en-US" sz="1600" b="1" dirty="0" smtClean="0">
                <a:solidFill>
                  <a:schemeClr val="bg2">
                    <a:lumMod val="75000"/>
                  </a:schemeClr>
                </a:solidFill>
                <a:latin typeface="Lucida Console" pitchFamily="49" charset="0"/>
              </a:rPr>
              <a:t>=“Message”&gt;</a:t>
            </a:r>
          </a:p>
          <a:p>
            <a:endParaRPr lang="en-US" sz="2400" dirty="0" smtClean="0"/>
          </a:p>
          <a:p>
            <a:r>
              <a:rPr lang="en-US" sz="2400" dirty="0" err="1" smtClean="0"/>
              <a:t>ItemHasKnownEntity</a:t>
            </a:r>
            <a:endParaRPr lang="en-US" sz="2400" dirty="0" smtClean="0"/>
          </a:p>
          <a:p>
            <a:pPr lvl="1"/>
            <a:r>
              <a:rPr lang="en-US" sz="2000" dirty="0" smtClean="0"/>
              <a:t>A rule to check if the item has a specific type of known entity </a:t>
            </a:r>
          </a:p>
          <a:p>
            <a:pPr lvl="1"/>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ItemHasKnownEntity</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EntityType</a:t>
            </a:r>
            <a:r>
              <a:rPr lang="en-US" sz="1600" b="1" dirty="0" smtClean="0">
                <a:solidFill>
                  <a:schemeClr val="bg2">
                    <a:lumMod val="75000"/>
                  </a:schemeClr>
                </a:solidFill>
                <a:latin typeface="Lucida Console" pitchFamily="49" charset="0"/>
              </a:rPr>
              <a:t>=“Address” /&gt;</a:t>
            </a:r>
          </a:p>
          <a:p>
            <a:endParaRPr lang="en-US" sz="2400" dirty="0" smtClean="0"/>
          </a:p>
          <a:p>
            <a:r>
              <a:rPr lang="en-US" sz="2400" dirty="0" err="1" smtClean="0"/>
              <a:t>ItemHasRegularExpressionMatch</a:t>
            </a:r>
            <a:endParaRPr lang="en-US" sz="2400" dirty="0" smtClean="0"/>
          </a:p>
          <a:p>
            <a:pPr lvl="1"/>
            <a:r>
              <a:rPr lang="en-US" sz="2000" dirty="0" smtClean="0"/>
              <a:t>Defines a rule using a custom regular expression to match the contents of an item</a:t>
            </a:r>
          </a:p>
          <a:p>
            <a:endParaRPr lang="en-US" sz="2400" dirty="0" smtClean="0"/>
          </a:p>
          <a:p>
            <a:r>
              <a:rPr lang="en-US" sz="2400" dirty="0" err="1" smtClean="0"/>
              <a:t>RuleCollection</a:t>
            </a:r>
            <a:endParaRPr lang="en-US" sz="2400" dirty="0" smtClean="0"/>
          </a:p>
          <a:p>
            <a:pPr lvl="1"/>
            <a:r>
              <a:rPr lang="en-US" sz="2000" dirty="0" smtClean="0"/>
              <a:t>Defines a rule composed of multiple rules (combined using AND or OR)</a:t>
            </a:r>
            <a:endParaRPr lang="en-US" sz="2000" dirty="0"/>
          </a:p>
        </p:txBody>
      </p:sp>
    </p:spTree>
    <p:extLst>
      <p:ext uri="{BB962C8B-B14F-4D97-AF65-F5344CB8AC3E}">
        <p14:creationId xmlns:p14="http://schemas.microsoft.com/office/powerpoint/2010/main" val="2224322562"/>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144026682"/>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1" dirty="0" smtClean="0"/>
                        <a:t>Module 1: Deep Dive Add-ins for Office in Outlook</a:t>
                      </a:r>
                      <a:endParaRPr lang="en-US" sz="1800" b="1"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Add-ins for Office in Word</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Add-ins for Office in PowerPoint</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Add-ins for Office in Excel</a:t>
                      </a:r>
                      <a:endParaRPr lang="en-US" sz="1800" b="1" dirty="0" smtClean="0"/>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t>
                      </a:r>
                      <a:r>
                        <a:rPr lang="en-US" sz="1800" b="0" dirty="0" smtClean="0"/>
                        <a:t>Add-ins</a:t>
                      </a:r>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Add-ins</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Add-ins Lifecycle Management</a:t>
                      </a:r>
                    </a:p>
                  </a:txBody>
                  <a:tcPr marL="91403" marR="91403" marT="45701" marB="45701"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Well-known Entity Examples</a:t>
            </a:r>
            <a:endParaRPr lang="en-US" dirty="0"/>
          </a:p>
        </p:txBody>
      </p:sp>
      <p:sp>
        <p:nvSpPr>
          <p:cNvPr id="4" name="Content Placeholder 3"/>
          <p:cNvSpPr>
            <a:spLocks noGrp="1"/>
          </p:cNvSpPr>
          <p:nvPr>
            <p:ph type="body" sz="quarter" idx="10"/>
          </p:nvPr>
        </p:nvSpPr>
        <p:spPr/>
        <p:txBody>
          <a:bodyPr/>
          <a:lstStyle/>
          <a:p>
            <a:r>
              <a:rPr lang="en-US" sz="2400" dirty="0" smtClean="0"/>
              <a:t>Outlook is aware of specific types of entities</a:t>
            </a:r>
          </a:p>
          <a:p>
            <a:pPr lvl="1"/>
            <a:r>
              <a:rPr lang="en-US" sz="2000" dirty="0" smtClean="0"/>
              <a:t>Items are parsed and scanned for common types of entities </a:t>
            </a:r>
          </a:p>
          <a:p>
            <a:pPr lvl="1"/>
            <a:r>
              <a:rPr lang="en-US" sz="2000" dirty="0" smtClean="0"/>
              <a:t>Use </a:t>
            </a:r>
            <a:r>
              <a:rPr lang="en-US" sz="2000" b="1" dirty="0" err="1" smtClean="0"/>
              <a:t>ItemHasKnownEntity</a:t>
            </a:r>
            <a:r>
              <a:rPr lang="en-US" sz="2000" dirty="0" smtClean="0"/>
              <a:t> rules to based activation rules on entities</a:t>
            </a:r>
          </a:p>
          <a:p>
            <a:pPr lvl="1"/>
            <a:r>
              <a:rPr lang="en-US" sz="2000" dirty="0" smtClean="0"/>
              <a:t>Within add-in use API functions </a:t>
            </a:r>
            <a:r>
              <a:rPr lang="en-US" sz="2000" b="1" dirty="0" err="1" smtClean="0"/>
              <a:t>getEntities</a:t>
            </a:r>
            <a:r>
              <a:rPr lang="en-US" sz="2000" dirty="0" smtClean="0"/>
              <a:t> or </a:t>
            </a:r>
            <a:r>
              <a:rPr lang="en-US" sz="2000" b="1" dirty="0" err="1" smtClean="0"/>
              <a:t>getEntitiesByType</a:t>
            </a:r>
            <a:endParaRPr lang="en-US" sz="2000" b="1" dirty="0" smtClean="0"/>
          </a:p>
        </p:txBody>
      </p:sp>
      <p:graphicFrame>
        <p:nvGraphicFramePr>
          <p:cNvPr id="3" name="Table 2"/>
          <p:cNvGraphicFramePr>
            <a:graphicFrameLocks noGrp="1"/>
          </p:cNvGraphicFramePr>
          <p:nvPr>
            <p:extLst/>
          </p:nvPr>
        </p:nvGraphicFramePr>
        <p:xfrm>
          <a:off x="1644673" y="2970331"/>
          <a:ext cx="7131466" cy="3361598"/>
        </p:xfrm>
        <a:graphic>
          <a:graphicData uri="http://schemas.openxmlformats.org/drawingml/2006/table">
            <a:tbl>
              <a:tblPr firstRow="1" bandRow="1">
                <a:tableStyleId>{72833802-FEF1-4C79-8D5D-14CF1EAF98D9}</a:tableStyleId>
              </a:tblPr>
              <a:tblGrid>
                <a:gridCol w="2315268">
                  <a:extLst>
                    <a:ext uri="{9D8B030D-6E8A-4147-A177-3AD203B41FA5}">
                      <a16:colId xmlns:a16="http://schemas.microsoft.com/office/drawing/2014/main" val="20000"/>
                    </a:ext>
                  </a:extLst>
                </a:gridCol>
                <a:gridCol w="4816198">
                  <a:extLst>
                    <a:ext uri="{9D8B030D-6E8A-4147-A177-3AD203B41FA5}">
                      <a16:colId xmlns:a16="http://schemas.microsoft.com/office/drawing/2014/main" val="20001"/>
                    </a:ext>
                  </a:extLst>
                </a:gridCol>
              </a:tblGrid>
              <a:tr h="295386">
                <a:tc>
                  <a:txBody>
                    <a:bodyPr/>
                    <a:lstStyle/>
                    <a:p>
                      <a:r>
                        <a:rPr lang="en-US" sz="1400" b="1" dirty="0" smtClean="0"/>
                        <a:t>Entity type</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400" b="1" dirty="0" smtClean="0"/>
                        <a:t>Recognition</a:t>
                      </a:r>
                      <a:r>
                        <a:rPr lang="en-US" sz="1400" b="1" baseline="0" dirty="0" smtClean="0"/>
                        <a:t> condition</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0"/>
                  </a:ext>
                </a:extLst>
              </a:tr>
              <a:tr h="428309">
                <a:tc>
                  <a:txBody>
                    <a:bodyPr/>
                    <a:lstStyle/>
                    <a:p>
                      <a:r>
                        <a:rPr lang="en-US" sz="1200" dirty="0" smtClean="0">
                          <a:solidFill>
                            <a:srgbClr val="595959"/>
                          </a:solidFill>
                        </a:rPr>
                        <a:t>Address</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United States street addresses</a:t>
                      </a:r>
                    </a:p>
                    <a:p>
                      <a:r>
                        <a:rPr lang="en-US" sz="1100" dirty="0" smtClean="0">
                          <a:solidFill>
                            <a:srgbClr val="C00000"/>
                          </a:solidFill>
                        </a:rPr>
                        <a:t>1 Microsoft Way, Redmond, WA 07722</a:t>
                      </a:r>
                      <a:endParaRPr lang="en-US" sz="11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3499">
                <a:tc>
                  <a:txBody>
                    <a:bodyPr/>
                    <a:lstStyle/>
                    <a:p>
                      <a:r>
                        <a:rPr lang="en-US" sz="1200" dirty="0" smtClean="0">
                          <a:solidFill>
                            <a:srgbClr val="595959"/>
                          </a:solidFill>
                        </a:rPr>
                        <a:t>EmailAddress</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Any SMTP email address</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309">
                <a:tc>
                  <a:txBody>
                    <a:bodyPr/>
                    <a:lstStyle/>
                    <a:p>
                      <a:r>
                        <a:rPr lang="en-US" sz="1200" dirty="0" smtClean="0">
                          <a:solidFill>
                            <a:srgbClr val="595959"/>
                          </a:solidFill>
                        </a:rPr>
                        <a:t>MeetingSuggestion</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 reference to an event or meeting</a:t>
                      </a:r>
                      <a:endParaRPr lang="en-US" sz="1200" baseline="0" dirty="0" smtClean="0">
                        <a:solidFill>
                          <a:schemeClr val="tx1">
                            <a:lumMod val="75000"/>
                            <a:lumOff val="25000"/>
                          </a:schemeClr>
                        </a:solidFill>
                      </a:endParaRPr>
                    </a:p>
                    <a:p>
                      <a:r>
                        <a:rPr lang="en-US" sz="1100" baseline="0" dirty="0" smtClean="0">
                          <a:solidFill>
                            <a:srgbClr val="C00000"/>
                          </a:solidFill>
                        </a:rPr>
                        <a:t>Let’s meet next Tuesday for lunch.</a:t>
                      </a:r>
                      <a:endParaRPr lang="en-US" sz="1100" dirty="0" smtClean="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28309">
                <a:tc>
                  <a:txBody>
                    <a:bodyPr/>
                    <a:lstStyle/>
                    <a:p>
                      <a:r>
                        <a:rPr lang="en-US" sz="1200" dirty="0" smtClean="0">
                          <a:solidFill>
                            <a:srgbClr val="595959"/>
                          </a:solidFill>
                        </a:rPr>
                        <a:t>Contact</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 personal name related to other entities</a:t>
                      </a:r>
                      <a:endParaRPr lang="en-US" sz="1200" baseline="0" dirty="0" smtClean="0">
                        <a:solidFill>
                          <a:srgbClr val="595959"/>
                        </a:solidFill>
                      </a:endParaRPr>
                    </a:p>
                    <a:p>
                      <a:r>
                        <a:rPr lang="en-US" sz="1100" baseline="0" dirty="0" smtClean="0">
                          <a:solidFill>
                            <a:srgbClr val="C00000"/>
                          </a:solidFill>
                        </a:rPr>
                        <a:t>Steve Ballmer, Microsoft, 1 Microsoft Way, Redmond, WA 07722</a:t>
                      </a:r>
                      <a:endParaRPr lang="en-US" sz="11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28309">
                <a:tc>
                  <a:txBody>
                    <a:bodyPr/>
                    <a:lstStyle/>
                    <a:p>
                      <a:r>
                        <a:rPr lang="en-US" sz="1200" dirty="0" smtClean="0">
                          <a:solidFill>
                            <a:srgbClr val="595959"/>
                          </a:solidFill>
                        </a:rPr>
                        <a:t>PhoneNumber</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United</a:t>
                      </a:r>
                      <a:r>
                        <a:rPr lang="en-US" sz="1200" baseline="0" dirty="0" smtClean="0">
                          <a:solidFill>
                            <a:srgbClr val="595959"/>
                          </a:solidFill>
                        </a:rPr>
                        <a:t> States telephone numbers</a:t>
                      </a:r>
                    </a:p>
                    <a:p>
                      <a:r>
                        <a:rPr lang="en-US" sz="1100" baseline="0" dirty="0" smtClean="0">
                          <a:solidFill>
                            <a:srgbClr val="C00000"/>
                          </a:solidFill>
                        </a:rPr>
                        <a:t>(507) 555-1212</a:t>
                      </a:r>
                      <a:endParaRPr lang="en-US" sz="11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28309">
                <a:tc>
                  <a:txBody>
                    <a:bodyPr/>
                    <a:lstStyle/>
                    <a:p>
                      <a:r>
                        <a:rPr lang="en-US" sz="1200" dirty="0" smtClean="0">
                          <a:solidFill>
                            <a:srgbClr val="595959"/>
                          </a:solidFill>
                        </a:rPr>
                        <a:t>TaskSuggestion</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Actionable sentences in an email</a:t>
                      </a:r>
                    </a:p>
                    <a:p>
                      <a:r>
                        <a:rPr lang="en-US" sz="1100" dirty="0" smtClean="0">
                          <a:solidFill>
                            <a:srgbClr val="C00000"/>
                          </a:solidFill>
                        </a:rPr>
                        <a:t>Please install</a:t>
                      </a:r>
                      <a:r>
                        <a:rPr lang="en-US" sz="1100" baseline="0" dirty="0" smtClean="0">
                          <a:solidFill>
                            <a:srgbClr val="C00000"/>
                          </a:solidFill>
                        </a:rPr>
                        <a:t> Office 2013 on my computer.</a:t>
                      </a:r>
                      <a:endParaRPr lang="en-US" sz="11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23499">
                <a:tc>
                  <a:txBody>
                    <a:bodyPr/>
                    <a:lstStyle/>
                    <a:p>
                      <a:r>
                        <a:rPr lang="en-US" sz="1200" dirty="0" smtClean="0">
                          <a:solidFill>
                            <a:srgbClr val="595959"/>
                          </a:solidFill>
                        </a:rPr>
                        <a:t>Url</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 file name or web address</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54346095"/>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Office.js</a:t>
            </a:r>
            <a:r>
              <a:rPr lang="en-US" dirty="0" smtClean="0"/>
              <a:t> API</a:t>
            </a:r>
            <a:endParaRPr lang="en-US" dirty="0"/>
          </a:p>
        </p:txBody>
      </p:sp>
    </p:spTree>
    <p:extLst>
      <p:ext uri="{BB962C8B-B14F-4D97-AF65-F5344CB8AC3E}">
        <p14:creationId xmlns:p14="http://schemas.microsoft.com/office/powerpoint/2010/main" val="26193398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4"/>
          <p:cNvSpPr>
            <a:spLocks noGrp="1"/>
          </p:cNvSpPr>
          <p:nvPr>
            <p:ph type="title"/>
          </p:nvPr>
        </p:nvSpPr>
        <p:spPr/>
        <p:txBody>
          <a:bodyPr/>
          <a:lstStyle/>
          <a:p>
            <a:r>
              <a:rPr lang="en-US" dirty="0" smtClean="0"/>
              <a:t>Accessing the </a:t>
            </a:r>
            <a:r>
              <a:rPr lang="en-US" dirty="0" err="1" smtClean="0"/>
              <a:t>Office.js</a:t>
            </a:r>
            <a:r>
              <a:rPr lang="en-US" dirty="0" smtClean="0"/>
              <a:t> API for Outlook</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Outlook Add-in API available through mailbox</a:t>
            </a:r>
            <a:endParaRPr lang="en-US" dirty="0"/>
          </a:p>
        </p:txBody>
      </p:sp>
      <p:sp>
        <p:nvSpPr>
          <p:cNvPr id="4" name="Rectangle 3"/>
          <p:cNvSpPr/>
          <p:nvPr/>
        </p:nvSpPr>
        <p:spPr bwMode="auto">
          <a:xfrm>
            <a:off x="648066" y="2568818"/>
            <a:ext cx="2192216" cy="5296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Office</a:t>
            </a:r>
          </a:p>
        </p:txBody>
      </p:sp>
      <p:sp>
        <p:nvSpPr>
          <p:cNvPr id="7" name="Rectangle 6"/>
          <p:cNvSpPr/>
          <p:nvPr/>
        </p:nvSpPr>
        <p:spPr bwMode="auto">
          <a:xfrm>
            <a:off x="648066" y="3333976"/>
            <a:ext cx="2192216" cy="5296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c</a:t>
            </a:r>
            <a:r>
              <a:rPr lang="en-US" sz="2200" dirty="0" smtClean="0">
                <a:gradFill>
                  <a:gsLst>
                    <a:gs pos="0">
                      <a:srgbClr val="FFFFFF"/>
                    </a:gs>
                    <a:gs pos="100000">
                      <a:srgbClr val="FFFFFF"/>
                    </a:gs>
                  </a:gsLst>
                  <a:lin ang="5400000" scaled="0"/>
                </a:gradFill>
                <a:ea typeface="Segoe UI" pitchFamily="34" charset="0"/>
                <a:cs typeface="Segoe UI" pitchFamily="34" charset="0"/>
              </a:rPr>
              <a:t>ontext</a:t>
            </a:r>
          </a:p>
        </p:txBody>
      </p:sp>
      <p:sp>
        <p:nvSpPr>
          <p:cNvPr id="8" name="Rectangle 7"/>
          <p:cNvSpPr/>
          <p:nvPr/>
        </p:nvSpPr>
        <p:spPr bwMode="auto">
          <a:xfrm>
            <a:off x="648066" y="4917614"/>
            <a:ext cx="2192216" cy="5296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i</a:t>
            </a:r>
            <a:r>
              <a:rPr lang="en-US" sz="2200" dirty="0" smtClean="0">
                <a:gradFill>
                  <a:gsLst>
                    <a:gs pos="0">
                      <a:srgbClr val="FFFFFF"/>
                    </a:gs>
                    <a:gs pos="100000">
                      <a:srgbClr val="FFFFFF"/>
                    </a:gs>
                  </a:gsLst>
                  <a:lin ang="5400000" scaled="0"/>
                </a:gradFill>
                <a:ea typeface="Segoe UI" pitchFamily="34" charset="0"/>
                <a:cs typeface="Segoe UI" pitchFamily="34" charset="0"/>
              </a:rPr>
              <a:t>tem</a:t>
            </a:r>
          </a:p>
        </p:txBody>
      </p:sp>
      <p:cxnSp>
        <p:nvCxnSpPr>
          <p:cNvPr id="12" name="Straight Arrow Connector 11"/>
          <p:cNvCxnSpPr>
            <a:stCxn id="4" idx="2"/>
            <a:endCxn id="7" idx="0"/>
          </p:cNvCxnSpPr>
          <p:nvPr/>
        </p:nvCxnSpPr>
        <p:spPr>
          <a:xfrm>
            <a:off x="1744174" y="3098446"/>
            <a:ext cx="0" cy="2355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2"/>
          </p:cNvCxnSpPr>
          <p:nvPr/>
        </p:nvCxnSpPr>
        <p:spPr>
          <a:xfrm>
            <a:off x="1744174" y="3863604"/>
            <a:ext cx="0" cy="2695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648066" y="4099134"/>
            <a:ext cx="2192216" cy="5829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m</a:t>
            </a:r>
            <a:r>
              <a:rPr lang="en-US" sz="2200" dirty="0" smtClean="0">
                <a:gradFill>
                  <a:gsLst>
                    <a:gs pos="0">
                      <a:srgbClr val="FFFFFF"/>
                    </a:gs>
                    <a:gs pos="100000">
                      <a:srgbClr val="FFFFFF"/>
                    </a:gs>
                  </a:gsLst>
                  <a:lin ang="5400000" scaled="0"/>
                </a:gradFill>
                <a:ea typeface="Segoe UI" pitchFamily="34" charset="0"/>
                <a:cs typeface="Segoe UI" pitchFamily="34" charset="0"/>
              </a:rPr>
              <a:t>ailbox</a:t>
            </a:r>
          </a:p>
        </p:txBody>
      </p:sp>
      <p:cxnSp>
        <p:nvCxnSpPr>
          <p:cNvPr id="23" name="Straight Arrow Connector 22"/>
          <p:cNvCxnSpPr>
            <a:stCxn id="24" idx="2"/>
            <a:endCxn id="8" idx="0"/>
          </p:cNvCxnSpPr>
          <p:nvPr/>
        </p:nvCxnSpPr>
        <p:spPr>
          <a:xfrm>
            <a:off x="1744174" y="4682084"/>
            <a:ext cx="0" cy="2355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6516013" y="5337637"/>
            <a:ext cx="2604538" cy="46100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Appointment</a:t>
            </a:r>
          </a:p>
        </p:txBody>
      </p:sp>
      <p:sp>
        <p:nvSpPr>
          <p:cNvPr id="10" name="Rectangle 9"/>
          <p:cNvSpPr/>
          <p:nvPr/>
        </p:nvSpPr>
        <p:spPr bwMode="auto">
          <a:xfrm>
            <a:off x="6516013" y="4133188"/>
            <a:ext cx="2604538" cy="46100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Message</a:t>
            </a:r>
          </a:p>
        </p:txBody>
      </p:sp>
      <p:sp>
        <p:nvSpPr>
          <p:cNvPr id="28" name="Rectangle 27"/>
          <p:cNvSpPr/>
          <p:nvPr/>
        </p:nvSpPr>
        <p:spPr bwMode="auto">
          <a:xfrm>
            <a:off x="6516014" y="5919268"/>
            <a:ext cx="2604538" cy="46100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Appointment Compose</a:t>
            </a:r>
          </a:p>
        </p:txBody>
      </p:sp>
      <p:sp>
        <p:nvSpPr>
          <p:cNvPr id="29" name="Rectangle 28"/>
          <p:cNvSpPr/>
          <p:nvPr/>
        </p:nvSpPr>
        <p:spPr bwMode="auto">
          <a:xfrm>
            <a:off x="6516014" y="4714819"/>
            <a:ext cx="2604538" cy="46100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Message Compose</a:t>
            </a:r>
          </a:p>
        </p:txBody>
      </p:sp>
      <p:cxnSp>
        <p:nvCxnSpPr>
          <p:cNvPr id="30" name="Straight Arrow Connector 29"/>
          <p:cNvCxnSpPr>
            <a:stCxn id="8" idx="3"/>
            <a:endCxn id="10" idx="1"/>
          </p:cNvCxnSpPr>
          <p:nvPr/>
        </p:nvCxnSpPr>
        <p:spPr>
          <a:xfrm flipV="1">
            <a:off x="2840282" y="4363689"/>
            <a:ext cx="3675731" cy="8187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8" idx="3"/>
            <a:endCxn id="29" idx="1"/>
          </p:cNvCxnSpPr>
          <p:nvPr/>
        </p:nvCxnSpPr>
        <p:spPr>
          <a:xfrm flipV="1">
            <a:off x="2840282" y="4945320"/>
            <a:ext cx="3675732" cy="2371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8" idx="3"/>
            <a:endCxn id="9" idx="1"/>
          </p:cNvCxnSpPr>
          <p:nvPr/>
        </p:nvCxnSpPr>
        <p:spPr>
          <a:xfrm>
            <a:off x="2840282" y="5182428"/>
            <a:ext cx="3675731" cy="3857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8" idx="3"/>
            <a:endCxn id="28" idx="1"/>
          </p:cNvCxnSpPr>
          <p:nvPr/>
        </p:nvCxnSpPr>
        <p:spPr>
          <a:xfrm>
            <a:off x="2840282" y="5182428"/>
            <a:ext cx="3675732" cy="9673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3491458" y="4406935"/>
            <a:ext cx="2016370" cy="1597437"/>
          </a:xfrm>
          <a:prstGeom prst="ellipse">
            <a:avLst/>
          </a:prstGeom>
          <a:solidFill>
            <a:schemeClr val="accent3">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solidFill>
                  <a:schemeClr val="tx1"/>
                </a:solidFill>
                <a:ea typeface="Segoe UI" pitchFamily="34" charset="0"/>
                <a:cs typeface="Segoe UI" pitchFamily="34" charset="0"/>
              </a:rPr>
              <a:t>Item can be cast to one of four different types</a:t>
            </a:r>
          </a:p>
        </p:txBody>
      </p:sp>
      <p:pic>
        <p:nvPicPr>
          <p:cNvPr id="38" name="Picture 37"/>
          <p:cNvPicPr>
            <a:picLocks noChangeAspect="1"/>
          </p:cNvPicPr>
          <p:nvPr/>
        </p:nvPicPr>
        <p:blipFill>
          <a:blip r:embed="rId3"/>
          <a:stretch>
            <a:fillRect/>
          </a:stretch>
        </p:blipFill>
        <p:spPr>
          <a:xfrm>
            <a:off x="3648685" y="2535313"/>
            <a:ext cx="7408747" cy="1016244"/>
          </a:xfrm>
          <a:prstGeom prst="rect">
            <a:avLst/>
          </a:prstGeom>
          <a:ln>
            <a:solidFill>
              <a:schemeClr val="bg1">
                <a:lumMod val="50000"/>
              </a:schemeClr>
            </a:solidFill>
          </a:ln>
        </p:spPr>
      </p:pic>
    </p:spTree>
    <p:extLst>
      <p:ext uri="{BB962C8B-B14F-4D97-AF65-F5344CB8AC3E}">
        <p14:creationId xmlns:p14="http://schemas.microsoft.com/office/powerpoint/2010/main" val="1173449441"/>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lstStyle/>
          <a:p>
            <a:r>
              <a:rPr lang="en-US" dirty="0"/>
              <a:t>Programming </a:t>
            </a:r>
            <a:r>
              <a:rPr lang="en-US" dirty="0" smtClean="0"/>
              <a:t>an Add-in for Outlook Using </a:t>
            </a:r>
            <a:r>
              <a:rPr lang="en-US" dirty="0" err="1" smtClean="0"/>
              <a:t>Javascript</a:t>
            </a:r>
            <a:endParaRPr lang="en-US" dirty="0"/>
          </a:p>
        </p:txBody>
      </p:sp>
      <p:sp>
        <p:nvSpPr>
          <p:cNvPr id="4" name="Text Placeholder 3"/>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658078748"/>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 </a:t>
            </a:r>
            <a:r>
              <a:rPr lang="en-US" dirty="0"/>
              <a:t>Add-ins</a:t>
            </a:r>
          </a:p>
        </p:txBody>
      </p:sp>
    </p:spTree>
    <p:extLst>
      <p:ext uri="{BB962C8B-B14F-4D97-AF65-F5344CB8AC3E}">
        <p14:creationId xmlns:p14="http://schemas.microsoft.com/office/powerpoint/2010/main" val="24968463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Compose </a:t>
            </a:r>
            <a:r>
              <a:rPr lang="en-US" dirty="0"/>
              <a:t>Add-ins Activation</a:t>
            </a:r>
          </a:p>
        </p:txBody>
      </p:sp>
      <p:sp>
        <p:nvSpPr>
          <p:cNvPr id="4" name="Text Placeholder 3"/>
          <p:cNvSpPr>
            <a:spLocks noGrp="1"/>
          </p:cNvSpPr>
          <p:nvPr>
            <p:ph type="body" sz="quarter" idx="11"/>
          </p:nvPr>
        </p:nvSpPr>
        <p:spPr>
          <a:prstGeom prst="rect">
            <a:avLst/>
          </a:prstGeom>
        </p:spPr>
        <p:txBody>
          <a:bodyPr/>
          <a:lstStyle/>
          <a:p>
            <a:r>
              <a:rPr lang="en-US" dirty="0"/>
              <a:t>Add-ins can </a:t>
            </a:r>
            <a:r>
              <a:rPr lang="en-US" dirty="0" smtClean="0"/>
              <a:t>appear in messages and/or appointments</a:t>
            </a:r>
          </a:p>
          <a:p>
            <a:r>
              <a:rPr lang="en-US" dirty="0" smtClean="0"/>
              <a:t>Compose add-ins are across Desktop, Tablet and Mobile</a:t>
            </a:r>
            <a:endParaRPr lang="en-US" dirty="0"/>
          </a:p>
        </p:txBody>
      </p:sp>
      <p:pic>
        <p:nvPicPr>
          <p:cNvPr id="10" name="Picture 9"/>
          <p:cNvPicPr>
            <a:picLocks noChangeAspect="1"/>
          </p:cNvPicPr>
          <p:nvPr/>
        </p:nvPicPr>
        <p:blipFill>
          <a:blip r:embed="rId2"/>
          <a:stretch>
            <a:fillRect/>
          </a:stretch>
        </p:blipFill>
        <p:spPr>
          <a:xfrm>
            <a:off x="639130" y="2768163"/>
            <a:ext cx="1512276" cy="2844610"/>
          </a:xfrm>
          <a:prstGeom prst="rect">
            <a:avLst/>
          </a:prstGeom>
        </p:spPr>
      </p:pic>
      <p:pic>
        <p:nvPicPr>
          <p:cNvPr id="11" name="Picture 3"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99" y="2959648"/>
            <a:ext cx="1324164" cy="210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99456" y="2645080"/>
            <a:ext cx="4802467" cy="30748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7577" y="2959648"/>
            <a:ext cx="4079657" cy="2375800"/>
          </a:xfrm>
          <a:prstGeom prst="rect">
            <a:avLst/>
          </a:prstGeom>
        </p:spPr>
      </p:pic>
    </p:spTree>
    <p:extLst>
      <p:ext uri="{BB962C8B-B14F-4D97-AF65-F5344CB8AC3E}">
        <p14:creationId xmlns:p14="http://schemas.microsoft.com/office/powerpoint/2010/main" val="173721679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 </a:t>
            </a:r>
            <a:r>
              <a:rPr lang="en-US" dirty="0"/>
              <a:t>M</a:t>
            </a:r>
            <a:r>
              <a:rPr lang="en-US" dirty="0" smtClean="0"/>
              <a:t>ail </a:t>
            </a:r>
            <a:r>
              <a:rPr lang="en-US" dirty="0"/>
              <a:t>Add-ins capabilities</a:t>
            </a:r>
          </a:p>
        </p:txBody>
      </p:sp>
      <p:sp>
        <p:nvSpPr>
          <p:cNvPr id="3" name="Text Placeholder 2"/>
          <p:cNvSpPr>
            <a:spLocks noGrp="1"/>
          </p:cNvSpPr>
          <p:nvPr>
            <p:ph type="body" sz="quarter" idx="11"/>
          </p:nvPr>
        </p:nvSpPr>
        <p:spPr>
          <a:xfrm>
            <a:off x="269170" y="1190077"/>
            <a:ext cx="11652805" cy="4705704"/>
          </a:xfrm>
        </p:spPr>
        <p:txBody>
          <a:bodyPr/>
          <a:lstStyle/>
          <a:p>
            <a:r>
              <a:rPr lang="en-US" b="1" dirty="0" smtClean="0">
                <a:solidFill>
                  <a:schemeClr val="accent2"/>
                </a:solidFill>
              </a:rPr>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t>Add attachments</a:t>
            </a:r>
          </a:p>
          <a:p>
            <a:r>
              <a:rPr lang="en-US" dirty="0" smtClean="0"/>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1818936"/>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User Identity Token</a:t>
            </a:r>
          </a:p>
          <a:p>
            <a:pPr>
              <a:lnSpc>
                <a:spcPct val="90000"/>
              </a:lnSpc>
              <a:spcAft>
                <a:spcPts val="588"/>
              </a:spcAft>
            </a:pPr>
            <a:r>
              <a:rPr lang="en-US" sz="2352" dirty="0" smtClean="0">
                <a:solidFill>
                  <a:srgbClr val="FFFFFF"/>
                </a:solidFill>
              </a:rPr>
              <a:t>O365 API requests</a:t>
            </a:r>
          </a:p>
          <a:p>
            <a:pPr>
              <a:lnSpc>
                <a:spcPct val="90000"/>
              </a:lnSpc>
              <a:spcAft>
                <a:spcPts val="588"/>
              </a:spcAft>
            </a:pPr>
            <a:r>
              <a:rPr lang="en-US" sz="2352" dirty="0" smtClean="0">
                <a:solidFill>
                  <a:srgbClr val="FFFFFF"/>
                </a:solidFill>
              </a:rPr>
              <a:t>Settings</a:t>
            </a:r>
            <a:endParaRPr lang="en-US" sz="2352" dirty="0">
              <a:solidFill>
                <a:srgbClr val="FFFFFF"/>
              </a:solidFill>
            </a:endParaRPr>
          </a:p>
          <a:p>
            <a:pPr>
              <a:lnSpc>
                <a:spcPct val="90000"/>
              </a:lnSpc>
              <a:spcAft>
                <a:spcPts val="588"/>
              </a:spcAft>
            </a:pPr>
            <a:r>
              <a:rPr lang="en-US" sz="2352" dirty="0">
                <a:solidFill>
                  <a:srgbClr val="FFFFFF"/>
                </a:solidFill>
              </a:rPr>
              <a:t>User Profile</a:t>
            </a:r>
          </a:p>
        </p:txBody>
      </p:sp>
    </p:spTree>
    <p:extLst>
      <p:ext uri="{BB962C8B-B14F-4D97-AF65-F5344CB8AC3E}">
        <p14:creationId xmlns:p14="http://schemas.microsoft.com/office/powerpoint/2010/main" val="134841655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Mail Add-ins capabilities</a:t>
            </a:r>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b="1" dirty="0" smtClean="0">
                <a:solidFill>
                  <a:schemeClr val="accent2"/>
                </a:solidFill>
              </a:rPr>
              <a:t>Read/Write recipients</a:t>
            </a:r>
          </a:p>
          <a:p>
            <a:r>
              <a:rPr lang="en-US" b="1" dirty="0" smtClean="0">
                <a:solidFill>
                  <a:schemeClr val="accent2"/>
                </a:solidFill>
              </a:rPr>
              <a:t>Read/Write subject</a:t>
            </a:r>
          </a:p>
          <a:p>
            <a:r>
              <a:rPr lang="en-US" dirty="0" smtClean="0"/>
              <a:t>Add attachments</a:t>
            </a:r>
          </a:p>
          <a:p>
            <a:r>
              <a:rPr lang="en-US" dirty="0" smtClean="0"/>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1743524"/>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Get/set/add recipients or</a:t>
            </a:r>
          </a:p>
          <a:p>
            <a:pPr>
              <a:lnSpc>
                <a:spcPct val="90000"/>
              </a:lnSpc>
              <a:spcAft>
                <a:spcPts val="588"/>
              </a:spcAft>
            </a:pPr>
            <a:r>
              <a:rPr lang="en-US" sz="2352" dirty="0">
                <a:solidFill>
                  <a:srgbClr val="FFFFFF"/>
                </a:solidFill>
              </a:rPr>
              <a:t>attendees</a:t>
            </a:r>
            <a:br>
              <a:rPr lang="en-US" sz="2352" dirty="0">
                <a:solidFill>
                  <a:srgbClr val="FFFFFF"/>
                </a:solidFill>
              </a:rPr>
            </a:br>
            <a:endParaRPr lang="en-US" sz="2352" dirty="0">
              <a:solidFill>
                <a:srgbClr val="FFFFFF"/>
              </a:solidFill>
            </a:endParaRPr>
          </a:p>
          <a:p>
            <a:pPr>
              <a:lnSpc>
                <a:spcPct val="90000"/>
              </a:lnSpc>
              <a:spcAft>
                <a:spcPts val="588"/>
              </a:spcAft>
            </a:pPr>
            <a:r>
              <a:rPr lang="en-US" sz="2352" dirty="0">
                <a:solidFill>
                  <a:srgbClr val="FFFFFF"/>
                </a:solidFill>
              </a:rPr>
              <a:t>Get/set the subject</a:t>
            </a:r>
          </a:p>
        </p:txBody>
      </p:sp>
    </p:spTree>
    <p:extLst>
      <p:ext uri="{BB962C8B-B14F-4D97-AF65-F5344CB8AC3E}">
        <p14:creationId xmlns:p14="http://schemas.microsoft.com/office/powerpoint/2010/main" val="196312265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Mail Add-ins capabilities</a:t>
            </a:r>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b="1" dirty="0" smtClean="0">
                <a:solidFill>
                  <a:schemeClr val="accent2"/>
                </a:solidFill>
              </a:rPr>
              <a:t>Add attachments</a:t>
            </a:r>
          </a:p>
          <a:p>
            <a:r>
              <a:rPr lang="en-US" dirty="0" smtClean="0"/>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7"/>
            <a:ext cx="4406274" cy="615361"/>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Add file or item attachments</a:t>
            </a:r>
          </a:p>
        </p:txBody>
      </p:sp>
    </p:spTree>
    <p:extLst>
      <p:ext uri="{BB962C8B-B14F-4D97-AF65-F5344CB8AC3E}">
        <p14:creationId xmlns:p14="http://schemas.microsoft.com/office/powerpoint/2010/main" val="40962697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Mail Add-ins capabilities</a:t>
            </a:r>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solidFill>
                  <a:schemeClr val="tx2"/>
                </a:solidFill>
              </a:rPr>
              <a:t>Add attachments</a:t>
            </a:r>
          </a:p>
          <a:p>
            <a:r>
              <a:rPr lang="en-US" b="1" dirty="0" smtClean="0">
                <a:solidFill>
                  <a:schemeClr val="accent2"/>
                </a:solidFill>
              </a:rPr>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1743524"/>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Prepend to the body</a:t>
            </a:r>
          </a:p>
          <a:p>
            <a:pPr>
              <a:lnSpc>
                <a:spcPct val="90000"/>
              </a:lnSpc>
              <a:spcAft>
                <a:spcPts val="588"/>
              </a:spcAft>
            </a:pPr>
            <a:endParaRPr lang="en-US" sz="2352" dirty="0">
              <a:solidFill>
                <a:srgbClr val="FFFFFF"/>
              </a:solidFill>
            </a:endParaRPr>
          </a:p>
          <a:p>
            <a:pPr>
              <a:lnSpc>
                <a:spcPct val="90000"/>
              </a:lnSpc>
              <a:spcAft>
                <a:spcPts val="588"/>
              </a:spcAft>
            </a:pPr>
            <a:r>
              <a:rPr lang="en-US" sz="2352" dirty="0">
                <a:solidFill>
                  <a:srgbClr val="FFFFFF"/>
                </a:solidFill>
              </a:rPr>
              <a:t>Overwrite current selection in body</a:t>
            </a:r>
          </a:p>
        </p:txBody>
      </p:sp>
    </p:spTree>
    <p:extLst>
      <p:ext uri="{BB962C8B-B14F-4D97-AF65-F5344CB8AC3E}">
        <p14:creationId xmlns:p14="http://schemas.microsoft.com/office/powerpoint/2010/main" val="12757665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 Office Outlook Add-ins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Mail Add-ins capabilities</a:t>
            </a:r>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solidFill>
                  <a:schemeClr val="tx2"/>
                </a:solidFill>
              </a:rPr>
              <a:t>Add attachments</a:t>
            </a:r>
          </a:p>
          <a:p>
            <a:r>
              <a:rPr lang="en-US" dirty="0" smtClean="0">
                <a:solidFill>
                  <a:schemeClr val="tx2"/>
                </a:solidFill>
              </a:rPr>
              <a:t>Write to the body</a:t>
            </a:r>
          </a:p>
          <a:p>
            <a:r>
              <a:rPr lang="en-US" b="1" dirty="0" smtClean="0">
                <a:solidFill>
                  <a:schemeClr val="accent2"/>
                </a:solidFill>
              </a:rPr>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7"/>
            <a:ext cx="4406274" cy="1417745"/>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Get/set start or end time</a:t>
            </a:r>
          </a:p>
          <a:p>
            <a:pPr>
              <a:lnSpc>
                <a:spcPct val="90000"/>
              </a:lnSpc>
              <a:spcAft>
                <a:spcPts val="588"/>
              </a:spcAft>
            </a:pPr>
            <a:r>
              <a:rPr lang="en-US" sz="2352" dirty="0">
                <a:solidFill>
                  <a:srgbClr val="FFFFFF"/>
                </a:solidFill>
              </a:rPr>
              <a:t>Get/set location</a:t>
            </a:r>
          </a:p>
          <a:p>
            <a:pPr>
              <a:lnSpc>
                <a:spcPct val="90000"/>
              </a:lnSpc>
              <a:spcAft>
                <a:spcPts val="588"/>
              </a:spcAft>
            </a:pPr>
            <a:r>
              <a:rPr lang="en-US" sz="2352" dirty="0">
                <a:solidFill>
                  <a:srgbClr val="FFFFFF"/>
                </a:solidFill>
              </a:rPr>
              <a:t>Get/set/add attendees</a:t>
            </a:r>
          </a:p>
        </p:txBody>
      </p:sp>
    </p:spTree>
    <p:extLst>
      <p:ext uri="{BB962C8B-B14F-4D97-AF65-F5344CB8AC3E}">
        <p14:creationId xmlns:p14="http://schemas.microsoft.com/office/powerpoint/2010/main" val="423342273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Mail Add-ins capabilities</a:t>
            </a:r>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solidFill>
                  <a:schemeClr val="tx2"/>
                </a:solidFill>
              </a:rPr>
              <a:t>Add attachments</a:t>
            </a:r>
          </a:p>
          <a:p>
            <a:r>
              <a:rPr lang="en-US" dirty="0" smtClean="0">
                <a:solidFill>
                  <a:schemeClr val="tx2"/>
                </a:solidFill>
              </a:rPr>
              <a:t>Write to the body</a:t>
            </a:r>
          </a:p>
          <a:p>
            <a:r>
              <a:rPr lang="en-US" dirty="0" smtClean="0">
                <a:solidFill>
                  <a:schemeClr val="tx2"/>
                </a:solidFill>
              </a:rPr>
              <a:t>R/W appointment properties</a:t>
            </a:r>
          </a:p>
          <a:p>
            <a:r>
              <a:rPr lang="en-US" b="1" dirty="0" smtClean="0">
                <a:solidFill>
                  <a:schemeClr val="accent2"/>
                </a:solidFill>
              </a:rPr>
              <a:t>Custom item properties</a:t>
            </a:r>
            <a:endParaRPr lang="en-US" b="1" dirty="0">
              <a:solidFill>
                <a:schemeClr val="accent2"/>
              </a:solidFill>
            </a:endParaRPr>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2069303"/>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Saved on the </a:t>
            </a:r>
            <a:r>
              <a:rPr lang="en-US" sz="2352" b="1" dirty="0">
                <a:solidFill>
                  <a:srgbClr val="FFFFFF"/>
                </a:solidFill>
              </a:rPr>
              <a:t>sent</a:t>
            </a:r>
            <a:r>
              <a:rPr lang="en-US" sz="2352" dirty="0">
                <a:solidFill>
                  <a:srgbClr val="FFFFFF"/>
                </a:solidFill>
              </a:rPr>
              <a:t> item</a:t>
            </a:r>
          </a:p>
          <a:p>
            <a:pPr>
              <a:lnSpc>
                <a:spcPct val="90000"/>
              </a:lnSpc>
              <a:spcAft>
                <a:spcPts val="588"/>
              </a:spcAft>
            </a:pPr>
            <a:endParaRPr lang="en-US" sz="2352" dirty="0">
              <a:solidFill>
                <a:srgbClr val="FFFFFF"/>
              </a:solidFill>
            </a:endParaRPr>
          </a:p>
          <a:p>
            <a:pPr>
              <a:lnSpc>
                <a:spcPct val="90000"/>
              </a:lnSpc>
              <a:spcAft>
                <a:spcPts val="588"/>
              </a:spcAft>
            </a:pPr>
            <a:r>
              <a:rPr lang="en-US" sz="2352" dirty="0">
                <a:solidFill>
                  <a:srgbClr val="FFFFFF"/>
                </a:solidFill>
              </a:rPr>
              <a:t>Can be used to mark a composed message (</a:t>
            </a:r>
            <a:r>
              <a:rPr lang="en-US" sz="2352" dirty="0" err="1">
                <a:solidFill>
                  <a:srgbClr val="FFFFFF"/>
                </a:solidFill>
              </a:rPr>
              <a:t>eg</a:t>
            </a:r>
            <a:r>
              <a:rPr lang="en-US" sz="2352" dirty="0">
                <a:solidFill>
                  <a:srgbClr val="FFFFFF"/>
                </a:solidFill>
              </a:rPr>
              <a:t> “Tracked” in CRM)</a:t>
            </a:r>
          </a:p>
        </p:txBody>
      </p:sp>
    </p:spTree>
    <p:extLst>
      <p:ext uri="{BB962C8B-B14F-4D97-AF65-F5344CB8AC3E}">
        <p14:creationId xmlns:p14="http://schemas.microsoft.com/office/powerpoint/2010/main" val="75070265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lstStyle/>
          <a:p>
            <a:r>
              <a:rPr lang="en-US" dirty="0" smtClean="0"/>
              <a:t>Creating a Translation Compose Mail Add-in</a:t>
            </a:r>
            <a:endParaRPr lang="en-US" dirty="0"/>
          </a:p>
        </p:txBody>
      </p:sp>
      <p:sp>
        <p:nvSpPr>
          <p:cNvPr id="4" name="Text Placeholder 3"/>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242886075"/>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Outlook Add-in Vision</a:t>
            </a:r>
            <a:endParaRPr lang="en-US" dirty="0"/>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33</a:t>
            </a:fld>
            <a:endParaRPr lang="en-US" dirty="0"/>
          </a:p>
        </p:txBody>
      </p:sp>
    </p:spTree>
    <p:extLst>
      <p:ext uri="{BB962C8B-B14F-4D97-AF65-F5344CB8AC3E}">
        <p14:creationId xmlns:p14="http://schemas.microsoft.com/office/powerpoint/2010/main" val="15316284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Outlook Add-in Vision</a:t>
            </a:r>
            <a:endParaRPr lang="en-US" dirty="0"/>
          </a:p>
        </p:txBody>
      </p:sp>
      <p:sp>
        <p:nvSpPr>
          <p:cNvPr id="4" name="Text Placeholder 3"/>
          <p:cNvSpPr>
            <a:spLocks noGrp="1"/>
          </p:cNvSpPr>
          <p:nvPr>
            <p:ph type="body" sz="quarter" idx="10"/>
          </p:nvPr>
        </p:nvSpPr>
        <p:spPr/>
        <p:txBody>
          <a:bodyPr/>
          <a:lstStyle/>
          <a:p>
            <a:r>
              <a:rPr lang="en-US" smtClean="0"/>
              <a:t>Add-ins must feel native and intuitive</a:t>
            </a:r>
          </a:p>
          <a:p>
            <a:endParaRPr lang="en-US" smtClean="0"/>
          </a:p>
          <a:p>
            <a:r>
              <a:rPr lang="en-US" smtClean="0"/>
              <a:t>Leverage UI framework of host client</a:t>
            </a:r>
          </a:p>
          <a:p>
            <a:endParaRPr lang="en-US" smtClean="0"/>
          </a:p>
          <a:p>
            <a:r>
              <a:rPr lang="en-US" smtClean="0"/>
              <a:t>Entry points must scale gracefully</a:t>
            </a:r>
          </a:p>
          <a:p>
            <a:endParaRPr lang="en-US" smtClean="0"/>
          </a:p>
          <a:p>
            <a:r>
              <a:rPr lang="en-US" smtClean="0"/>
              <a:t>Write once, run everywhere</a:t>
            </a:r>
            <a:endParaRPr lang="en-US" dirty="0"/>
          </a:p>
        </p:txBody>
      </p:sp>
      <p:grpSp>
        <p:nvGrpSpPr>
          <p:cNvPr id="2" name="Group 1"/>
          <p:cNvGrpSpPr/>
          <p:nvPr/>
        </p:nvGrpSpPr>
        <p:grpSpPr>
          <a:xfrm>
            <a:off x="7841781" y="3658554"/>
            <a:ext cx="4122159" cy="2257887"/>
            <a:chOff x="412125" y="2184100"/>
            <a:chExt cx="4564092" cy="2561639"/>
          </a:xfrm>
        </p:grpSpPr>
        <p:grpSp>
          <p:nvGrpSpPr>
            <p:cNvPr id="171" name="Group 170"/>
            <p:cNvGrpSpPr/>
            <p:nvPr/>
          </p:nvGrpSpPr>
          <p:grpSpPr>
            <a:xfrm>
              <a:off x="412125" y="2184100"/>
              <a:ext cx="2775699" cy="2215534"/>
              <a:chOff x="817954" y="2184100"/>
              <a:chExt cx="2775699" cy="2215534"/>
            </a:xfrm>
          </p:grpSpPr>
          <p:sp>
            <p:nvSpPr>
              <p:cNvPr id="90" name="Freeform 5"/>
              <p:cNvSpPr>
                <a:spLocks/>
              </p:cNvSpPr>
              <p:nvPr/>
            </p:nvSpPr>
            <p:spPr bwMode="auto">
              <a:xfrm>
                <a:off x="1513763" y="4197424"/>
                <a:ext cx="1374034" cy="156997"/>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91" name="Rectangle 6"/>
              <p:cNvSpPr>
                <a:spLocks noChangeArrowheads="1"/>
              </p:cNvSpPr>
              <p:nvPr/>
            </p:nvSpPr>
            <p:spPr bwMode="auto">
              <a:xfrm>
                <a:off x="1513763" y="4354418"/>
                <a:ext cx="1374034" cy="452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92" name="Freeform 7"/>
              <p:cNvSpPr>
                <a:spLocks/>
              </p:cNvSpPr>
              <p:nvPr/>
            </p:nvSpPr>
            <p:spPr bwMode="auto">
              <a:xfrm>
                <a:off x="817954" y="2184100"/>
                <a:ext cx="2775699" cy="1655371"/>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93" name="Freeform 8"/>
              <p:cNvSpPr>
                <a:spLocks/>
              </p:cNvSpPr>
              <p:nvPr/>
            </p:nvSpPr>
            <p:spPr bwMode="auto">
              <a:xfrm>
                <a:off x="2017408" y="3834447"/>
                <a:ext cx="356696" cy="434566"/>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94" name="Freeform 9"/>
              <p:cNvSpPr>
                <a:spLocks/>
              </p:cNvSpPr>
              <p:nvPr/>
            </p:nvSpPr>
            <p:spPr bwMode="auto">
              <a:xfrm>
                <a:off x="895824" y="2259459"/>
                <a:ext cx="2609910" cy="144185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95" name="Rectangle 14"/>
              <p:cNvSpPr>
                <a:spLocks noChangeArrowheads="1"/>
              </p:cNvSpPr>
              <p:nvPr/>
            </p:nvSpPr>
            <p:spPr bwMode="auto">
              <a:xfrm>
                <a:off x="969458" y="2344502"/>
                <a:ext cx="2456653" cy="1271773"/>
              </a:xfrm>
              <a:prstGeom prst="rect">
                <a:avLst/>
              </a:prstGeom>
              <a:solidFill>
                <a:srgbClr val="2B579A"/>
              </a:solidFill>
              <a:ln w="22225">
                <a:solidFill>
                  <a:srgbClr val="1B375F"/>
                </a:solidFill>
              </a:ln>
              <a:effectLst/>
              <a:ex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152" name="Freeform 9"/>
              <p:cNvSpPr>
                <a:spLocks noChangeAspect="1" noEditPoints="1"/>
              </p:cNvSpPr>
              <p:nvPr/>
            </p:nvSpPr>
            <p:spPr bwMode="black">
              <a:xfrm>
                <a:off x="1112837" y="2628746"/>
                <a:ext cx="703285" cy="703285"/>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64" kern="0">
                  <a:solidFill>
                    <a:srgbClr val="505050"/>
                  </a:solidFill>
                </a:endParaRPr>
              </a:p>
            </p:txBody>
          </p:sp>
          <p:sp>
            <p:nvSpPr>
              <p:cNvPr id="168" name="Rectangle 167"/>
              <p:cNvSpPr/>
              <p:nvPr/>
            </p:nvSpPr>
            <p:spPr>
              <a:xfrm>
                <a:off x="1899195" y="2344502"/>
                <a:ext cx="1526916" cy="1271773"/>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grpSp>
            <p:nvGrpSpPr>
              <p:cNvPr id="167" name="Group 166"/>
              <p:cNvGrpSpPr/>
              <p:nvPr/>
            </p:nvGrpSpPr>
            <p:grpSpPr>
              <a:xfrm>
                <a:off x="2016512" y="2505985"/>
                <a:ext cx="1216101" cy="762679"/>
                <a:chOff x="2016512" y="2614359"/>
                <a:chExt cx="750371" cy="596375"/>
              </a:xfrm>
            </p:grpSpPr>
            <p:grpSp>
              <p:nvGrpSpPr>
                <p:cNvPr id="158" name="Group 157"/>
                <p:cNvGrpSpPr/>
                <p:nvPr/>
              </p:nvGrpSpPr>
              <p:grpSpPr>
                <a:xfrm>
                  <a:off x="2016512" y="2614359"/>
                  <a:ext cx="750371" cy="533928"/>
                  <a:chOff x="1535817" y="3126763"/>
                  <a:chExt cx="461873" cy="474926"/>
                </a:xfrm>
              </p:grpSpPr>
              <p:cxnSp>
                <p:nvCxnSpPr>
                  <p:cNvPr id="159" name="Straight Connector 158"/>
                  <p:cNvCxnSpPr/>
                  <p:nvPr/>
                </p:nvCxnSpPr>
                <p:spPr>
                  <a:xfrm>
                    <a:off x="1535817" y="3126763"/>
                    <a:ext cx="244422"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0" name="Straight Connector 159"/>
                  <p:cNvCxnSpPr/>
                  <p:nvPr/>
                </p:nvCxnSpPr>
                <p:spPr>
                  <a:xfrm>
                    <a:off x="1535817" y="3205917"/>
                    <a:ext cx="244422"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1" name="Straight Connector 160"/>
                  <p:cNvCxnSpPr/>
                  <p:nvPr/>
                </p:nvCxnSpPr>
                <p:spPr>
                  <a:xfrm>
                    <a:off x="1535817" y="3285071"/>
                    <a:ext cx="46187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2" name="Straight Connector 161"/>
                  <p:cNvCxnSpPr/>
                  <p:nvPr/>
                </p:nvCxnSpPr>
                <p:spPr>
                  <a:xfrm>
                    <a:off x="1535817" y="3364225"/>
                    <a:ext cx="46187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3" name="Straight Connector 162"/>
                  <p:cNvCxnSpPr/>
                  <p:nvPr/>
                </p:nvCxnSpPr>
                <p:spPr>
                  <a:xfrm>
                    <a:off x="1535817" y="3522533"/>
                    <a:ext cx="46187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4" name="Straight Connector 163"/>
                  <p:cNvCxnSpPr/>
                  <p:nvPr/>
                </p:nvCxnSpPr>
                <p:spPr>
                  <a:xfrm>
                    <a:off x="1535817" y="3443379"/>
                    <a:ext cx="46187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5" name="Straight Connector 164"/>
                  <p:cNvCxnSpPr/>
                  <p:nvPr/>
                </p:nvCxnSpPr>
                <p:spPr>
                  <a:xfrm>
                    <a:off x="1535817" y="3601689"/>
                    <a:ext cx="46187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grpSp>
            <p:sp>
              <p:nvSpPr>
                <p:cNvPr id="166" name="Rectangle 165"/>
                <p:cNvSpPr/>
                <p:nvPr/>
              </p:nvSpPr>
              <p:spPr>
                <a:xfrm>
                  <a:off x="2161092" y="3012402"/>
                  <a:ext cx="479722" cy="198332"/>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grpSp>
        </p:grpSp>
        <p:grpSp>
          <p:nvGrpSpPr>
            <p:cNvPr id="169" name="Group 168"/>
            <p:cNvGrpSpPr/>
            <p:nvPr/>
          </p:nvGrpSpPr>
          <p:grpSpPr>
            <a:xfrm>
              <a:off x="2629306" y="3201982"/>
              <a:ext cx="2346911" cy="1343897"/>
              <a:chOff x="1801844" y="4859356"/>
              <a:chExt cx="2346911" cy="1343897"/>
            </a:xfrm>
          </p:grpSpPr>
          <p:sp>
            <p:nvSpPr>
              <p:cNvPr id="74" name="AutoShape 3"/>
              <p:cNvSpPr>
                <a:spLocks noChangeAspect="1" noChangeArrowheads="1" noTextEdit="1"/>
              </p:cNvSpPr>
              <p:nvPr/>
            </p:nvSpPr>
            <p:spPr bwMode="auto">
              <a:xfrm>
                <a:off x="1801844" y="4873634"/>
                <a:ext cx="2346911" cy="132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75" name="Rectangle 5"/>
              <p:cNvSpPr>
                <a:spLocks noChangeArrowheads="1"/>
              </p:cNvSpPr>
              <p:nvPr/>
            </p:nvSpPr>
            <p:spPr bwMode="auto">
              <a:xfrm>
                <a:off x="2094539" y="4859356"/>
                <a:ext cx="1790077" cy="12368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76" name="Oval 6"/>
              <p:cNvSpPr>
                <a:spLocks noChangeArrowheads="1"/>
              </p:cNvSpPr>
              <p:nvPr/>
            </p:nvSpPr>
            <p:spPr bwMode="auto">
              <a:xfrm>
                <a:off x="2969053" y="4886127"/>
                <a:ext cx="39264" cy="41049"/>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77" name="Rectangle 7"/>
              <p:cNvSpPr>
                <a:spLocks noChangeArrowheads="1"/>
              </p:cNvSpPr>
              <p:nvPr/>
            </p:nvSpPr>
            <p:spPr bwMode="auto">
              <a:xfrm>
                <a:off x="2160574" y="4953947"/>
                <a:ext cx="1670501" cy="1086897"/>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78" name="Freeform 8"/>
              <p:cNvSpPr>
                <a:spLocks/>
              </p:cNvSpPr>
              <p:nvPr/>
            </p:nvSpPr>
            <p:spPr bwMode="auto">
              <a:xfrm>
                <a:off x="1816122" y="6108662"/>
                <a:ext cx="2320140" cy="94591"/>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79" name="Rectangle 78"/>
              <p:cNvSpPr/>
              <p:nvPr/>
            </p:nvSpPr>
            <p:spPr>
              <a:xfrm>
                <a:off x="2241443" y="5044287"/>
                <a:ext cx="1508761" cy="906218"/>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80" name="Rectangle 79"/>
              <p:cNvSpPr/>
              <p:nvPr/>
            </p:nvSpPr>
            <p:spPr>
              <a:xfrm>
                <a:off x="2729199" y="5044287"/>
                <a:ext cx="1021005" cy="906218"/>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grpSp>
            <p:nvGrpSpPr>
              <p:cNvPr id="81" name="Group 80"/>
              <p:cNvGrpSpPr/>
              <p:nvPr/>
            </p:nvGrpSpPr>
            <p:grpSpPr>
              <a:xfrm>
                <a:off x="2889685" y="5122681"/>
                <a:ext cx="727269" cy="670378"/>
                <a:chOff x="10451353" y="3466376"/>
                <a:chExt cx="646901" cy="596297"/>
              </a:xfrm>
            </p:grpSpPr>
            <p:sp>
              <p:nvSpPr>
                <p:cNvPr id="86" name="Rectangle 85"/>
                <p:cNvSpPr/>
                <p:nvPr/>
              </p:nvSpPr>
              <p:spPr>
                <a:xfrm>
                  <a:off x="10451353" y="3466376"/>
                  <a:ext cx="646901" cy="15699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cxnSp>
              <p:nvCxnSpPr>
                <p:cNvPr id="87" name="Straight Connector 86"/>
                <p:cNvCxnSpPr/>
                <p:nvPr/>
              </p:nvCxnSpPr>
              <p:spPr>
                <a:xfrm>
                  <a:off x="10451353" y="3790545"/>
                  <a:ext cx="646901"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88" name="Straight Connector 87"/>
                <p:cNvCxnSpPr/>
                <p:nvPr/>
              </p:nvCxnSpPr>
              <p:spPr>
                <a:xfrm>
                  <a:off x="10451353" y="3926608"/>
                  <a:ext cx="646901"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89" name="Straight Connector 88"/>
                <p:cNvCxnSpPr/>
                <p:nvPr/>
              </p:nvCxnSpPr>
              <p:spPr>
                <a:xfrm>
                  <a:off x="10451353" y="4062673"/>
                  <a:ext cx="646901"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grpSp>
          <p:cxnSp>
            <p:nvCxnSpPr>
              <p:cNvPr id="82" name="Straight Connector 81"/>
              <p:cNvCxnSpPr/>
              <p:nvPr/>
            </p:nvCxnSpPr>
            <p:spPr>
              <a:xfrm>
                <a:off x="2366030" y="5487123"/>
                <a:ext cx="26628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83" name="Straight Connector 82"/>
              <p:cNvCxnSpPr/>
              <p:nvPr/>
            </p:nvCxnSpPr>
            <p:spPr>
              <a:xfrm>
                <a:off x="2366030" y="5640090"/>
                <a:ext cx="26628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84" name="Straight Connector 83"/>
              <p:cNvCxnSpPr/>
              <p:nvPr/>
            </p:nvCxnSpPr>
            <p:spPr>
              <a:xfrm>
                <a:off x="2366030" y="5793059"/>
                <a:ext cx="26628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85" name="Freeform 9"/>
              <p:cNvSpPr>
                <a:spLocks noChangeAspect="1" noEditPoints="1"/>
              </p:cNvSpPr>
              <p:nvPr/>
            </p:nvSpPr>
            <p:spPr bwMode="black">
              <a:xfrm>
                <a:off x="2336748" y="5098964"/>
                <a:ext cx="324847" cy="324847"/>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64" kern="0">
                  <a:solidFill>
                    <a:srgbClr val="505050"/>
                  </a:solidFill>
                </a:endParaRPr>
              </a:p>
            </p:txBody>
          </p:sp>
        </p:grpSp>
        <p:grpSp>
          <p:nvGrpSpPr>
            <p:cNvPr id="13" name="Group 12"/>
            <p:cNvGrpSpPr/>
            <p:nvPr/>
          </p:nvGrpSpPr>
          <p:grpSpPr>
            <a:xfrm>
              <a:off x="2347330" y="3649080"/>
              <a:ext cx="610495" cy="1096659"/>
              <a:chOff x="473334" y="3362079"/>
              <a:chExt cx="441300" cy="792726"/>
            </a:xfrm>
          </p:grpSpPr>
          <p:grpSp>
            <p:nvGrpSpPr>
              <p:cNvPr id="33" name="Group 32"/>
              <p:cNvGrpSpPr/>
              <p:nvPr/>
            </p:nvGrpSpPr>
            <p:grpSpPr>
              <a:xfrm>
                <a:off x="473334" y="3362079"/>
                <a:ext cx="441300" cy="792726"/>
                <a:chOff x="3171385" y="3271949"/>
                <a:chExt cx="611676" cy="1098781"/>
              </a:xfrm>
            </p:grpSpPr>
            <p:sp>
              <p:nvSpPr>
                <p:cNvPr id="45" name="Freeform 10"/>
                <p:cNvSpPr>
                  <a:spLocks noChangeAspect="1" noEditPoints="1"/>
                </p:cNvSpPr>
                <p:nvPr/>
              </p:nvSpPr>
              <p:spPr bwMode="auto">
                <a:xfrm>
                  <a:off x="3171385" y="3271949"/>
                  <a:ext cx="611676" cy="1098781"/>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endParaRPr>
                </a:p>
              </p:txBody>
            </p:sp>
            <p:sp>
              <p:nvSpPr>
                <p:cNvPr id="46" name="Rounded Rectangle 45"/>
                <p:cNvSpPr/>
                <p:nvPr/>
              </p:nvSpPr>
              <p:spPr bwMode="auto">
                <a:xfrm>
                  <a:off x="3200335" y="3403909"/>
                  <a:ext cx="553777" cy="825818"/>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p:cNvGrpSpPr/>
                <p:nvPr/>
              </p:nvGrpSpPr>
              <p:grpSpPr>
                <a:xfrm>
                  <a:off x="3388903" y="3366429"/>
                  <a:ext cx="138544" cy="16130"/>
                  <a:chOff x="5596078" y="2180378"/>
                  <a:chExt cx="138544" cy="16130"/>
                </a:xfrm>
                <a:solidFill>
                  <a:schemeClr val="tx1">
                    <a:lumMod val="50000"/>
                  </a:schemeClr>
                </a:solidFill>
              </p:grpSpPr>
              <p:sp>
                <p:nvSpPr>
                  <p:cNvPr id="50" name="Rounded Rectangle 49"/>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8" name="Oval 47"/>
                <p:cNvSpPr/>
                <p:nvPr/>
              </p:nvSpPr>
              <p:spPr bwMode="auto">
                <a:xfrm>
                  <a:off x="3463507" y="3317646"/>
                  <a:ext cx="27432" cy="27432"/>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3436075" y="4260715"/>
                  <a:ext cx="82296" cy="8229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p:cNvGrpSpPr/>
              <p:nvPr/>
            </p:nvGrpSpPr>
            <p:grpSpPr>
              <a:xfrm>
                <a:off x="516506" y="3477490"/>
                <a:ext cx="354056" cy="547252"/>
                <a:chOff x="17310" y="3362079"/>
                <a:chExt cx="354056" cy="604428"/>
              </a:xfrm>
            </p:grpSpPr>
            <p:sp>
              <p:nvSpPr>
                <p:cNvPr id="35" name="Rectangle 34"/>
                <p:cNvSpPr/>
                <p:nvPr/>
              </p:nvSpPr>
              <p:spPr bwMode="auto">
                <a:xfrm>
                  <a:off x="17310" y="3362079"/>
                  <a:ext cx="354056" cy="63497"/>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20602" y="3474359"/>
                  <a:ext cx="347472" cy="492148"/>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p:cNvCxnSpPr/>
                <p:nvPr/>
              </p:nvCxnSpPr>
              <p:spPr>
                <a:xfrm>
                  <a:off x="51657" y="3528525"/>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1657" y="3581488"/>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1657" y="3629323"/>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1655" y="3677158"/>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1657" y="3820662"/>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auto">
                <a:xfrm>
                  <a:off x="262158" y="3528525"/>
                  <a:ext cx="75980" cy="39950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p:cNvCxnSpPr/>
                <p:nvPr/>
              </p:nvCxnSpPr>
              <p:spPr>
                <a:xfrm>
                  <a:off x="51657" y="3724993"/>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1656" y="3772828"/>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0" name="Straight Connector 59"/>
            <p:cNvCxnSpPr/>
            <p:nvPr/>
          </p:nvCxnSpPr>
          <p:spPr>
            <a:xfrm>
              <a:off x="1610683" y="3316287"/>
              <a:ext cx="1216101"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61" name="Straight Connector 60"/>
            <p:cNvCxnSpPr/>
            <p:nvPr/>
          </p:nvCxnSpPr>
          <p:spPr>
            <a:xfrm>
              <a:off x="1611236" y="3449637"/>
              <a:ext cx="1216101"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grpSp>
    </p:spTree>
    <p:extLst>
      <p:ext uri="{BB962C8B-B14F-4D97-AF65-F5344CB8AC3E}">
        <p14:creationId xmlns:p14="http://schemas.microsoft.com/office/powerpoint/2010/main" val="179956099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Body Text Highlighting</a:t>
            </a:r>
            <a:endParaRPr lang="en-US" dirty="0"/>
          </a:p>
        </p:txBody>
      </p:sp>
      <p:sp>
        <p:nvSpPr>
          <p:cNvPr id="4" name="Text Placeholder 3"/>
          <p:cNvSpPr>
            <a:spLocks noGrp="1"/>
          </p:cNvSpPr>
          <p:nvPr>
            <p:ph type="body" sz="quarter" idx="10"/>
          </p:nvPr>
        </p:nvSpPr>
        <p:spPr/>
        <p:txBody>
          <a:bodyPr/>
          <a:lstStyle/>
          <a:p>
            <a:r>
              <a:rPr lang="en-US" sz="3600" dirty="0" smtClean="0"/>
              <a:t>Outlook will highlight regex </a:t>
            </a:r>
            <a:br>
              <a:rPr lang="en-US" sz="3600" dirty="0" smtClean="0"/>
            </a:br>
            <a:r>
              <a:rPr lang="en-US" sz="3600" dirty="0" smtClean="0"/>
              <a:t>matches and entities against</a:t>
            </a:r>
            <a:br>
              <a:rPr lang="en-US" sz="3600" dirty="0" smtClean="0"/>
            </a:br>
            <a:r>
              <a:rPr lang="en-US" sz="3600" dirty="0" smtClean="0"/>
              <a:t>plain text body</a:t>
            </a:r>
          </a:p>
          <a:p>
            <a:endParaRPr lang="en-US" sz="3600" dirty="0" smtClean="0"/>
          </a:p>
          <a:p>
            <a:r>
              <a:rPr lang="en-US" sz="3600" dirty="0" smtClean="0"/>
              <a:t>Clicked on entity or regex </a:t>
            </a:r>
            <a:br>
              <a:rPr lang="en-US" sz="3600" dirty="0" smtClean="0"/>
            </a:br>
            <a:r>
              <a:rPr lang="en-US" sz="3600" dirty="0" smtClean="0"/>
              <a:t>match will be passed into </a:t>
            </a:r>
            <a:br>
              <a:rPr lang="en-US" sz="3600" dirty="0" smtClean="0"/>
            </a:br>
            <a:r>
              <a:rPr lang="en-US" sz="3600" dirty="0" smtClean="0"/>
              <a:t>add-in</a:t>
            </a:r>
          </a:p>
          <a:p>
            <a:endParaRPr lang="en-US" sz="3600" dirty="0" smtClean="0"/>
          </a:p>
          <a:p>
            <a:r>
              <a:rPr lang="en-US" sz="3600" dirty="0" smtClean="0"/>
              <a:t>Add-in is loaded in a hover card experience</a:t>
            </a:r>
            <a:endParaRPr lang="en-US" sz="3600" dirty="0"/>
          </a:p>
        </p:txBody>
      </p:sp>
      <p:pic>
        <p:nvPicPr>
          <p:cNvPr id="12" name="Picture 11"/>
          <p:cNvPicPr>
            <a:picLocks noChangeAspect="1"/>
          </p:cNvPicPr>
          <p:nvPr/>
        </p:nvPicPr>
        <p:blipFill>
          <a:blip r:embed="rId2"/>
          <a:stretch>
            <a:fillRect/>
          </a:stretch>
        </p:blipFill>
        <p:spPr>
          <a:xfrm>
            <a:off x="5878144" y="976497"/>
            <a:ext cx="6310681" cy="4396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23828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 Commands (Office 2016)</a:t>
            </a:r>
            <a:endParaRPr lang="en-US" dirty="0"/>
          </a:p>
        </p:txBody>
      </p:sp>
      <p:sp>
        <p:nvSpPr>
          <p:cNvPr id="2" name="Text Placeholder 1"/>
          <p:cNvSpPr>
            <a:spLocks noGrp="1"/>
          </p:cNvSpPr>
          <p:nvPr>
            <p:ph type="body" sz="quarter" idx="10"/>
          </p:nvPr>
        </p:nvSpPr>
        <p:spPr/>
        <p:txBody>
          <a:bodyPr/>
          <a:lstStyle/>
          <a:p>
            <a:r>
              <a:rPr lang="en-US" smtClean="0"/>
              <a:t>1-click way for users to take add-in actions</a:t>
            </a:r>
          </a:p>
          <a:p>
            <a:endParaRPr lang="en-US" smtClean="0"/>
          </a:p>
          <a:p>
            <a:r>
              <a:rPr lang="en-US" smtClean="0"/>
              <a:t>In Outlook desktop, actions are ribbon buttons and can:</a:t>
            </a:r>
          </a:p>
          <a:p>
            <a:pPr lvl="1"/>
            <a:r>
              <a:rPr lang="en-US" smtClean="0"/>
              <a:t>Launch task pane</a:t>
            </a:r>
          </a:p>
          <a:p>
            <a:pPr lvl="1"/>
            <a:r>
              <a:rPr lang="en-US" smtClean="0"/>
              <a:t>Execute a JavaScript function without showing UI</a:t>
            </a:r>
          </a:p>
          <a:p>
            <a:pPr lvl="1"/>
            <a:r>
              <a:rPr lang="en-US" smtClean="0"/>
              <a:t>Dropdown (menu) with different types of buttons as options [coming later]</a:t>
            </a:r>
          </a:p>
          <a:p>
            <a:pPr lvl="1"/>
            <a:endParaRPr lang="en-US" smtClean="0"/>
          </a:p>
          <a:p>
            <a:r>
              <a:rPr lang="en-US" smtClean="0"/>
              <a:t>Support backwards compatibility</a:t>
            </a:r>
            <a:endParaRPr lang="en-US" dirty="0" smtClean="0"/>
          </a:p>
        </p:txBody>
      </p:sp>
    </p:spTree>
    <p:extLst>
      <p:ext uri="{BB962C8B-B14F-4D97-AF65-F5344CB8AC3E}">
        <p14:creationId xmlns:p14="http://schemas.microsoft.com/office/powerpoint/2010/main" val="144664841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Commands UI (Office 2016)</a:t>
            </a:r>
            <a:endParaRPr lang="en-US" dirty="0"/>
          </a:p>
        </p:txBody>
      </p:sp>
      <p:sp>
        <p:nvSpPr>
          <p:cNvPr id="2" name="Text Placeholder 1"/>
          <p:cNvSpPr>
            <a:spLocks noGrp="1"/>
          </p:cNvSpPr>
          <p:nvPr>
            <p:ph type="body" sz="quarter" idx="10"/>
          </p:nvPr>
        </p:nvSpPr>
        <p:spPr/>
        <p:txBody>
          <a:bodyPr/>
          <a:lstStyle/>
          <a:p>
            <a:r>
              <a:rPr lang="en-US" dirty="0" smtClean="0"/>
              <a:t>Scales with the rest of the ribbon</a:t>
            </a:r>
          </a:p>
          <a:p>
            <a:endParaRPr lang="en-US" dirty="0" smtClean="0"/>
          </a:p>
          <a:p>
            <a:r>
              <a:rPr lang="en-US" dirty="0" smtClean="0"/>
              <a:t>Commands can be on default tab, or create 1 custom tab</a:t>
            </a:r>
          </a:p>
          <a:p>
            <a:pPr lvl="1"/>
            <a:r>
              <a:rPr lang="en-US" dirty="0" smtClean="0"/>
              <a:t>Up to 6 buttons per group</a:t>
            </a:r>
          </a:p>
          <a:p>
            <a:pPr lvl="1"/>
            <a:r>
              <a:rPr lang="en-US" dirty="0" smtClean="0"/>
              <a:t>1 group on default tab, up to 10 groups on custom tab</a:t>
            </a:r>
          </a:p>
          <a:p>
            <a:endParaRPr lang="en-US" dirty="0" smtClean="0"/>
          </a:p>
          <a:p>
            <a:r>
              <a:rPr lang="en-US" dirty="0" smtClean="0"/>
              <a:t>Commands that don’t launch UI can show status messages on the mail item or appointment</a:t>
            </a:r>
            <a:endParaRPr lang="en-US" dirty="0"/>
          </a:p>
        </p:txBody>
      </p:sp>
    </p:spTree>
    <p:extLst>
      <p:ext uri="{BB962C8B-B14F-4D97-AF65-F5344CB8AC3E}">
        <p14:creationId xmlns:p14="http://schemas.microsoft.com/office/powerpoint/2010/main" val="69546612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lstStyle/>
          <a:p>
            <a:r>
              <a:rPr lang="en-US" dirty="0" smtClean="0"/>
              <a:t>Add-in Commands</a:t>
            </a:r>
            <a:endParaRPr lang="en-US" dirty="0"/>
          </a:p>
        </p:txBody>
      </p:sp>
      <p:sp>
        <p:nvSpPr>
          <p:cNvPr id="4" name="Text Placeholder 3"/>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621792281"/>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Intro to Mail Add-ins</a:t>
            </a:r>
          </a:p>
          <a:p>
            <a:r>
              <a:rPr lang="en-US" dirty="0"/>
              <a:t>Contextual Activation and Rules</a:t>
            </a:r>
          </a:p>
          <a:p>
            <a:r>
              <a:rPr lang="en-US" dirty="0"/>
              <a:t>Office.js API Outlook</a:t>
            </a:r>
          </a:p>
          <a:p>
            <a:r>
              <a:rPr lang="en-US" dirty="0"/>
              <a:t>Compose Add-ins</a:t>
            </a:r>
          </a:p>
          <a:p>
            <a:r>
              <a:rPr lang="en-US" dirty="0"/>
              <a:t>Outlook Add-in Vision</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2560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 to Mail </a:t>
            </a:r>
            <a:r>
              <a:rPr lang="en-US" dirty="0" smtClean="0"/>
              <a:t>Add-ins</a:t>
            </a:r>
            <a:endParaRPr lang="en-US" dirty="0"/>
          </a:p>
          <a:p>
            <a:r>
              <a:rPr lang="en-US" dirty="0"/>
              <a:t>Contextual Activation and Rules</a:t>
            </a:r>
          </a:p>
          <a:p>
            <a:r>
              <a:rPr lang="en-US" dirty="0" err="1" smtClean="0"/>
              <a:t>Office.js</a:t>
            </a:r>
            <a:r>
              <a:rPr lang="en-US" dirty="0" smtClean="0"/>
              <a:t> API Outlook</a:t>
            </a:r>
          </a:p>
          <a:p>
            <a:r>
              <a:rPr lang="en-US" dirty="0" smtClean="0"/>
              <a:t>Compose Add-ins</a:t>
            </a:r>
          </a:p>
          <a:p>
            <a:r>
              <a:rPr lang="en-US" dirty="0" smtClean="0"/>
              <a:t>Outlook Add-in Vision</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633" y="528607"/>
            <a:ext cx="10512862" cy="902223"/>
          </a:xfrm>
        </p:spPr>
        <p:txBody>
          <a:bodyPr>
            <a:normAutofit/>
          </a:bodyPr>
          <a:lstStyle/>
          <a:p>
            <a:r>
              <a:rPr lang="en-US" sz="5397" spc="-100" dirty="0">
                <a:ln w="3175">
                  <a:noFill/>
                </a:ln>
                <a:gradFill>
                  <a:gsLst>
                    <a:gs pos="1250">
                      <a:schemeClr val="tx2"/>
                    </a:gs>
                    <a:gs pos="100000">
                      <a:schemeClr val="tx2"/>
                    </a:gs>
                  </a:gsLst>
                  <a:lin ang="5400000" scaled="0"/>
                </a:gradFill>
                <a:ea typeface="+mn-ea"/>
                <a:cs typeface="Arial" charset="0"/>
              </a:rPr>
              <a:t>Further reading…</a:t>
            </a:r>
            <a:endParaRPr lang="en-US" sz="5397" spc="-100" dirty="0">
              <a:ln w="3175">
                <a:noFill/>
              </a:ln>
              <a:gradFill>
                <a:gsLst>
                  <a:gs pos="1250">
                    <a:schemeClr val="tx2"/>
                  </a:gs>
                  <a:gs pos="100000">
                    <a:schemeClr val="tx2"/>
                  </a:gs>
                </a:gsLst>
                <a:lin ang="5400000" scaled="0"/>
              </a:gradFill>
              <a:ea typeface="+mn-ea"/>
              <a:cs typeface="Arial" charset="0"/>
            </a:endParaRPr>
          </a:p>
        </p:txBody>
      </p:sp>
      <p:sp>
        <p:nvSpPr>
          <p:cNvPr id="3" name="Text Placeholder 2"/>
          <p:cNvSpPr>
            <a:spLocks noGrp="1"/>
          </p:cNvSpPr>
          <p:nvPr>
            <p:ph type="body" idx="1"/>
          </p:nvPr>
        </p:nvSpPr>
        <p:spPr>
          <a:xfrm>
            <a:off x="1011989" y="1606549"/>
            <a:ext cx="10511370" cy="2587718"/>
          </a:xfrm>
        </p:spPr>
        <p:txBody>
          <a:bodyPr vert="horz" wrap="square" lIns="146246" tIns="91403" rIns="146246" bIns="91403" rtlCol="0">
            <a:spAutoFit/>
          </a:bodyPr>
          <a:lstStyle/>
          <a:p>
            <a:r>
              <a:rPr lang="en-US" sz="2744" b="1" dirty="0">
                <a:solidFill>
                  <a:srgbClr val="000000"/>
                </a:solidFill>
                <a:hlinkClick r:id="rId2"/>
              </a:rPr>
              <a:t>Getting Started with Office add-ins</a:t>
            </a:r>
            <a:endParaRPr lang="en-US" sz="2744" b="1" dirty="0">
              <a:solidFill>
                <a:srgbClr val="000000"/>
              </a:solidFill>
            </a:endParaRPr>
          </a:p>
          <a:p>
            <a:r>
              <a:rPr lang="en-US" sz="2744" b="1" dirty="0">
                <a:solidFill>
                  <a:srgbClr val="000000"/>
                </a:solidFill>
                <a:hlinkClick r:id="rId3"/>
              </a:rPr>
              <a:t>Office add-in Code Samples</a:t>
            </a:r>
            <a:r>
              <a:rPr lang="en-US" sz="2744" b="1" dirty="0">
                <a:solidFill>
                  <a:srgbClr val="000000"/>
                </a:solidFill>
              </a:rPr>
              <a:t>  </a:t>
            </a:r>
          </a:p>
          <a:p>
            <a:r>
              <a:rPr lang="en-US" sz="2744" b="1" dirty="0">
                <a:solidFill>
                  <a:srgbClr val="000000"/>
                </a:solidFill>
                <a:hlinkClick r:id="rId4"/>
              </a:rPr>
              <a:t>Office add-in Training videos &amp; hands on labs </a:t>
            </a:r>
            <a:endParaRPr lang="en-US" sz="2744" b="1" dirty="0">
              <a:solidFill>
                <a:srgbClr val="000000"/>
              </a:solidFill>
            </a:endParaRPr>
          </a:p>
          <a:p>
            <a:r>
              <a:rPr lang="en-US" sz="2744" b="1" dirty="0">
                <a:solidFill>
                  <a:srgbClr val="000000"/>
                </a:solidFill>
                <a:hlinkClick r:id="rId5"/>
              </a:rPr>
              <a:t>Office add-in Snack videos</a:t>
            </a:r>
            <a:endParaRPr lang="en-US" sz="2744" b="1" dirty="0">
              <a:solidFill>
                <a:srgbClr val="000000"/>
              </a:solidFill>
            </a:endParaRPr>
          </a:p>
          <a:p>
            <a:r>
              <a:rPr lang="en-US" sz="2744" b="1" dirty="0">
                <a:solidFill>
                  <a:srgbClr val="000000"/>
                </a:solidFill>
                <a:hlinkClick r:id="rId6"/>
              </a:rPr>
              <a:t>Office add-in documentation</a:t>
            </a:r>
            <a:endParaRPr lang="en-US" sz="2744" b="1" dirty="0">
              <a:solidFill>
                <a:srgbClr val="000000"/>
              </a:solidFill>
            </a:endParaRPr>
          </a:p>
        </p:txBody>
      </p:sp>
      <p:grpSp>
        <p:nvGrpSpPr>
          <p:cNvPr id="4" name="Group 3"/>
          <p:cNvGrpSpPr/>
          <p:nvPr/>
        </p:nvGrpSpPr>
        <p:grpSpPr>
          <a:xfrm>
            <a:off x="7839004" y="1340795"/>
            <a:ext cx="4030629" cy="5401878"/>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grpSp>
    </p:spTree>
    <p:extLst>
      <p:ext uri="{BB962C8B-B14F-4D97-AF65-F5344CB8AC3E}">
        <p14:creationId xmlns:p14="http://schemas.microsoft.com/office/powerpoint/2010/main" val="2077616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190569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873765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70903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1813632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an Office Add-in?</a:t>
            </a:r>
            <a:endParaRPr lang="en-US" dirty="0"/>
          </a:p>
        </p:txBody>
      </p:sp>
      <p:sp>
        <p:nvSpPr>
          <p:cNvPr id="5" name="Content Placeholder 4"/>
          <p:cNvSpPr>
            <a:spLocks noGrp="1"/>
          </p:cNvSpPr>
          <p:nvPr>
            <p:ph type="body" sz="quarter" idx="10"/>
          </p:nvPr>
        </p:nvSpPr>
        <p:spPr/>
        <p:txBody>
          <a:bodyPr/>
          <a:lstStyle/>
          <a:p>
            <a:r>
              <a:rPr lang="en-US" dirty="0" smtClean="0"/>
              <a:t>Web application loaded inside an Office Application</a:t>
            </a:r>
          </a:p>
          <a:p>
            <a:pPr lvl="1"/>
            <a:r>
              <a:rPr lang="en-US" dirty="0" smtClean="0"/>
              <a:t>Embedded inline </a:t>
            </a:r>
            <a:r>
              <a:rPr lang="en-US" dirty="0"/>
              <a:t>or as </a:t>
            </a:r>
            <a:r>
              <a:rPr lang="en-US" dirty="0" smtClean="0"/>
              <a:t>task </a:t>
            </a:r>
            <a:r>
              <a:rPr lang="en-US" dirty="0"/>
              <a:t>pane within documents, mails or appointments.</a:t>
            </a:r>
          </a:p>
          <a:p>
            <a:pPr lvl="1"/>
            <a:r>
              <a:rPr lang="en-US" dirty="0" smtClean="0"/>
              <a:t>Works in Office Applications such as Microsoft Outlook</a:t>
            </a:r>
          </a:p>
          <a:p>
            <a:pPr lvl="1"/>
            <a:r>
              <a:rPr lang="en-US" dirty="0" smtClean="0"/>
              <a:t>Works in Office Web Applications such as OWA</a:t>
            </a:r>
          </a:p>
          <a:p>
            <a:pPr lvl="1"/>
            <a:r>
              <a:rPr lang="en-US" dirty="0" smtClean="0"/>
              <a:t>Works in </a:t>
            </a:r>
            <a:r>
              <a:rPr lang="en-US" dirty="0"/>
              <a:t>mobile Office </a:t>
            </a:r>
            <a:r>
              <a:rPr lang="en-US" dirty="0" smtClean="0"/>
              <a:t>clients</a:t>
            </a:r>
          </a:p>
          <a:p>
            <a:pPr lvl="1"/>
            <a:endParaRPr lang="en-US" dirty="0"/>
          </a:p>
          <a:p>
            <a:r>
              <a:rPr lang="en-US" dirty="0" smtClean="0"/>
              <a:t>Office application extensions using Web technologies</a:t>
            </a:r>
          </a:p>
          <a:p>
            <a:pPr lvl="1"/>
            <a:r>
              <a:rPr lang="en-US" dirty="0" smtClean="0"/>
              <a:t>HTML 5 and CSS used to construct user interface</a:t>
            </a:r>
          </a:p>
          <a:p>
            <a:pPr lvl="1"/>
            <a:r>
              <a:rPr lang="en-US" dirty="0" smtClean="0"/>
              <a:t>JavaScript and jQuery used to add executable logic and event handlers</a:t>
            </a:r>
          </a:p>
          <a:p>
            <a:pPr lvl="1"/>
            <a:r>
              <a:rPr lang="en-US" dirty="0" smtClean="0"/>
              <a:t>Add-in can provided code to read/write content to/from Office documents</a:t>
            </a:r>
          </a:p>
          <a:p>
            <a:pPr lvl="1"/>
            <a:r>
              <a:rPr lang="en-US" dirty="0"/>
              <a:t>Add-in </a:t>
            </a:r>
            <a:r>
              <a:rPr lang="en-US" dirty="0" smtClean="0"/>
              <a:t>can call Web services hosted over Internet or running within local network</a:t>
            </a:r>
          </a:p>
        </p:txBody>
      </p:sp>
    </p:spTree>
    <p:extLst>
      <p:ext uri="{BB962C8B-B14F-4D97-AF65-F5344CB8AC3E}">
        <p14:creationId xmlns:p14="http://schemas.microsoft.com/office/powerpoint/2010/main" val="2300982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 </a:t>
            </a:r>
            <a:r>
              <a:rPr lang="en-US" dirty="0" smtClean="0"/>
              <a:t>Capabilities</a:t>
            </a:r>
            <a:endParaRPr lang="en-US" dirty="0"/>
          </a:p>
        </p:txBody>
      </p:sp>
      <p:sp>
        <p:nvSpPr>
          <p:cNvPr id="3" name="Text Placeholder 2"/>
          <p:cNvSpPr>
            <a:spLocks noGrp="1"/>
          </p:cNvSpPr>
          <p:nvPr>
            <p:ph type="body" sz="quarter" idx="10"/>
          </p:nvPr>
        </p:nvSpPr>
        <p:spPr/>
        <p:txBody>
          <a:bodyPr/>
          <a:lstStyle/>
          <a:p>
            <a:r>
              <a:rPr lang="en-US" sz="3600" dirty="0"/>
              <a:t>Rule-based activation</a:t>
            </a:r>
          </a:p>
          <a:p>
            <a:pPr lvl="1"/>
            <a:r>
              <a:rPr lang="en-US" sz="2000" dirty="0"/>
              <a:t>Add-ins can appear based on regex match</a:t>
            </a:r>
          </a:p>
          <a:p>
            <a:pPr lvl="1"/>
            <a:r>
              <a:rPr lang="en-US" sz="2000" dirty="0"/>
              <a:t>Based on presence of entities (</a:t>
            </a:r>
            <a:r>
              <a:rPr lang="en-US" sz="2000" dirty="0" err="1"/>
              <a:t>eg</a:t>
            </a:r>
            <a:r>
              <a:rPr lang="en-US" sz="2000" dirty="0"/>
              <a:t> postal address, meeting suggestion)</a:t>
            </a:r>
          </a:p>
          <a:p>
            <a:pPr lvl="1"/>
            <a:r>
              <a:rPr lang="en-US" sz="2000" dirty="0"/>
              <a:t>Based on presence of attachments</a:t>
            </a:r>
          </a:p>
          <a:p>
            <a:pPr lvl="1"/>
            <a:r>
              <a:rPr lang="en-US" sz="2000" dirty="0"/>
              <a:t>Based on type of item</a:t>
            </a:r>
          </a:p>
          <a:p>
            <a:pPr lvl="1"/>
            <a:endParaRPr lang="en-US" sz="2000" dirty="0"/>
          </a:p>
          <a:p>
            <a:r>
              <a:rPr lang="en-US" sz="3600" dirty="0"/>
              <a:t>Extensive JS object model API</a:t>
            </a:r>
          </a:p>
          <a:p>
            <a:pPr lvl="1"/>
            <a:r>
              <a:rPr lang="en-US" sz="2000" dirty="0"/>
              <a:t>Access to core item properties in read and compose</a:t>
            </a:r>
          </a:p>
          <a:p>
            <a:pPr lvl="1"/>
            <a:r>
              <a:rPr lang="en-US" sz="2000" dirty="0"/>
              <a:t>Access to body and attachments</a:t>
            </a:r>
          </a:p>
          <a:p>
            <a:pPr lvl="1"/>
            <a:r>
              <a:rPr lang="en-US" sz="2000" dirty="0"/>
              <a:t>Ability to modify fields and add attachments in compose</a:t>
            </a:r>
          </a:p>
          <a:p>
            <a:pPr lvl="1"/>
            <a:r>
              <a:rPr lang="en-US" sz="2000" dirty="0"/>
              <a:t>Launch native reply and new appointment forms</a:t>
            </a:r>
          </a:p>
          <a:p>
            <a:pPr lvl="1"/>
            <a:r>
              <a:rPr lang="en-US" sz="2000" dirty="0"/>
              <a:t>Ability to set custom properties on </a:t>
            </a:r>
            <a:r>
              <a:rPr lang="en-US" sz="2000" dirty="0" smtClean="0"/>
              <a:t>items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spTree>
    <p:extLst>
      <p:ext uri="{BB962C8B-B14F-4D97-AF65-F5344CB8AC3E}">
        <p14:creationId xmlns:p14="http://schemas.microsoft.com/office/powerpoint/2010/main" val="8731991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Single Sign On</a:t>
            </a:r>
            <a:endParaRPr lang="en-US" dirty="0"/>
          </a:p>
        </p:txBody>
      </p:sp>
      <p:sp>
        <p:nvSpPr>
          <p:cNvPr id="2" name="Text Placeholder 1"/>
          <p:cNvSpPr>
            <a:spLocks noGrp="1"/>
          </p:cNvSpPr>
          <p:nvPr>
            <p:ph type="body" sz="quarter" idx="10"/>
          </p:nvPr>
        </p:nvSpPr>
        <p:spPr/>
        <p:txBody>
          <a:bodyPr/>
          <a:lstStyle/>
          <a:p>
            <a:r>
              <a:rPr lang="en-US" smtClean="0"/>
              <a:t>Exchange and Outlook.com generate a token</a:t>
            </a:r>
          </a:p>
          <a:p>
            <a:r>
              <a:rPr lang="en-US" smtClean="0"/>
              <a:t>Add-in validates token and maps it to known user id</a:t>
            </a:r>
            <a:endParaRPr lang="en-US" dirty="0"/>
          </a:p>
        </p:txBody>
      </p:sp>
      <p:sp>
        <p:nvSpPr>
          <p:cNvPr id="6" name="TextBox 5"/>
          <p:cNvSpPr txBox="1"/>
          <p:nvPr/>
        </p:nvSpPr>
        <p:spPr>
          <a:xfrm>
            <a:off x="418533" y="3354318"/>
            <a:ext cx="7834044" cy="3316617"/>
          </a:xfrm>
          <a:prstGeom prst="rect">
            <a:avLst/>
          </a:prstGeom>
          <a:noFill/>
          <a:ln>
            <a:solidFill>
              <a:schemeClr val="tx1"/>
            </a:solidFill>
          </a:ln>
        </p:spPr>
        <p:txBody>
          <a:bodyPr wrap="none" lIns="179238" tIns="143391" rIns="179238" bIns="143391" rtlCol="0">
            <a:spAutoFit/>
          </a:bodyPr>
          <a:lstStyle/>
          <a:p>
            <a:pPr>
              <a:lnSpc>
                <a:spcPct val="90000"/>
              </a:lnSpc>
              <a:spcAft>
                <a:spcPts val="588"/>
              </a:spcAft>
            </a:pPr>
            <a:r>
              <a:rPr lang="en-US" sz="1176" dirty="0">
                <a:latin typeface="Courier New" panose="02070309020205020404" pitchFamily="49" charset="0"/>
                <a:cs typeface="Courier New" panose="02070309020205020404" pitchFamily="49" charset="0"/>
              </a:rPr>
              <a:t>{ </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aud</a:t>
            </a:r>
            <a:r>
              <a:rPr lang="en-US" sz="1176" dirty="0">
                <a:latin typeface="Courier New" panose="02070309020205020404" pitchFamily="49" charset="0"/>
                <a:cs typeface="Courier New" panose="02070309020205020404" pitchFamily="49" charset="0"/>
              </a:rPr>
              <a:t>" : "https://mailhost.contoso.com/IdentityTest.html",</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iss</a:t>
            </a:r>
            <a:r>
              <a:rPr lang="en-US" sz="1176" dirty="0">
                <a:latin typeface="Courier New" panose="02070309020205020404" pitchFamily="49" charset="0"/>
                <a:cs typeface="Courier New" panose="02070309020205020404" pitchFamily="49" charset="0"/>
              </a:rPr>
              <a:t>" : "00000002-0000-0ff1-ce00-000000000000@mailhost.contoso.com",</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nbf</a:t>
            </a:r>
            <a:r>
              <a:rPr lang="en-US" sz="1176" dirty="0">
                <a:latin typeface="Courier New" panose="02070309020205020404" pitchFamily="49" charset="0"/>
                <a:cs typeface="Courier New" panose="02070309020205020404" pitchFamily="49" charset="0"/>
              </a:rPr>
              <a:t>" : "1331579055",</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exp</a:t>
            </a:r>
            <a:r>
              <a:rPr lang="en-US" sz="1176" dirty="0">
                <a:latin typeface="Courier New" panose="02070309020205020404" pitchFamily="49" charset="0"/>
                <a:cs typeface="Courier New" panose="02070309020205020404" pitchFamily="49" charset="0"/>
              </a:rPr>
              <a:t>" : "1331607855",</a:t>
            </a:r>
          </a:p>
          <a:p>
            <a:pPr>
              <a:lnSpc>
                <a:spcPct val="90000"/>
              </a:lnSpc>
              <a:spcAft>
                <a:spcPts val="588"/>
              </a:spcAft>
            </a:pPr>
            <a:r>
              <a:rPr lang="en-US" sz="1176" dirty="0">
                <a:latin typeface="Courier New" panose="02070309020205020404" pitchFamily="49" charset="0"/>
                <a:cs typeface="Courier New" panose="02070309020205020404" pitchFamily="49" charset="0"/>
              </a:rPr>
              <a:t>    "appctxsender":"00000002-0000-0ff1-ce00-000000000000@mailhost.context.com",</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isbrowserhostedapp</a:t>
            </a:r>
            <a:r>
              <a:rPr lang="en-US" sz="1176" dirty="0">
                <a:latin typeface="Courier New" panose="02070309020205020404" pitchFamily="49" charset="0"/>
                <a:cs typeface="Courier New" panose="02070309020205020404" pitchFamily="49" charset="0"/>
              </a:rPr>
              <a:t>":"true",</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appctx</a:t>
            </a:r>
            <a:r>
              <a:rPr lang="en-US" sz="1176" dirty="0">
                <a:latin typeface="Courier New" panose="02070309020205020404" pitchFamily="49" charset="0"/>
                <a:cs typeface="Courier New" panose="02070309020205020404" pitchFamily="49" charset="0"/>
              </a:rPr>
              <a:t>" : {</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msexchuid</a:t>
            </a:r>
            <a:r>
              <a:rPr lang="en-US" sz="1176" dirty="0">
                <a:latin typeface="Courier New" panose="02070309020205020404" pitchFamily="49" charset="0"/>
                <a:cs typeface="Courier New" panose="02070309020205020404" pitchFamily="49" charset="0"/>
              </a:rPr>
              <a:t>" : "53e925fa-76ba-45e1-be0f-4ef08b59d389@mailhost.contoso.com",</a:t>
            </a:r>
          </a:p>
          <a:p>
            <a:pPr>
              <a:lnSpc>
                <a:spcPct val="90000"/>
              </a:lnSpc>
              <a:spcAft>
                <a:spcPts val="588"/>
              </a:spcAft>
            </a:pPr>
            <a:r>
              <a:rPr lang="en-US" sz="1176" dirty="0">
                <a:latin typeface="Courier New" panose="02070309020205020404" pitchFamily="49" charset="0"/>
                <a:cs typeface="Courier New" panose="02070309020205020404" pitchFamily="49" charset="0"/>
              </a:rPr>
              <a:t>        "version" : "ExIdTok.V1“,</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amurl</a:t>
            </a:r>
            <a:r>
              <a:rPr lang="en-US" sz="1176" dirty="0">
                <a:latin typeface="Courier New" panose="02070309020205020404" pitchFamily="49" charset="0"/>
                <a:cs typeface="Courier New" panose="02070309020205020404" pitchFamily="49" charset="0"/>
              </a:rPr>
              <a:t>" : "https://mailhost.contoso.com:443/</a:t>
            </a:r>
            <a:r>
              <a:rPr lang="en-US" sz="1176" dirty="0" err="1">
                <a:latin typeface="Courier New" panose="02070309020205020404" pitchFamily="49" charset="0"/>
                <a:cs typeface="Courier New" panose="02070309020205020404" pitchFamily="49" charset="0"/>
              </a:rPr>
              <a:t>autodiscover</a:t>
            </a:r>
            <a:r>
              <a:rPr lang="en-US" sz="1176" dirty="0">
                <a:latin typeface="Courier New" panose="02070309020205020404" pitchFamily="49" charset="0"/>
                <a:cs typeface="Courier New" panose="02070309020205020404" pitchFamily="49" charset="0"/>
              </a:rPr>
              <a:t>/metadata/</a:t>
            </a:r>
            <a:r>
              <a:rPr lang="en-US" sz="1176" dirty="0" err="1">
                <a:latin typeface="Courier New" panose="02070309020205020404" pitchFamily="49" charset="0"/>
                <a:cs typeface="Courier New" panose="02070309020205020404" pitchFamily="49" charset="0"/>
              </a:rPr>
              <a:t>json</a:t>
            </a:r>
            <a:r>
              <a:rPr lang="en-US" sz="1176" dirty="0">
                <a:latin typeface="Courier New" panose="02070309020205020404" pitchFamily="49" charset="0"/>
                <a:cs typeface="Courier New" panose="02070309020205020404" pitchFamily="49" charset="0"/>
              </a:rPr>
              <a:t>/1" </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p>
          <a:p>
            <a:pPr>
              <a:lnSpc>
                <a:spcPct val="90000"/>
              </a:lnSpc>
              <a:spcAft>
                <a:spcPts val="588"/>
              </a:spcAft>
            </a:pPr>
            <a:r>
              <a:rPr lang="en-US" sz="1176" dirty="0">
                <a:latin typeface="Courier New" panose="02070309020205020404" pitchFamily="49" charset="0"/>
                <a:cs typeface="Courier New" panose="02070309020205020404" pitchFamily="49" charset="0"/>
              </a:rPr>
              <a:t>}</a:t>
            </a:r>
            <a:endParaRPr lang="en-US" sz="1176"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p:txBody>
      </p:sp>
      <p:sp>
        <p:nvSpPr>
          <p:cNvPr id="7" name="TextBox 6"/>
          <p:cNvSpPr txBox="1"/>
          <p:nvPr/>
        </p:nvSpPr>
        <p:spPr>
          <a:xfrm>
            <a:off x="269169" y="2831539"/>
            <a:ext cx="1145333" cy="615377"/>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Token:</a:t>
            </a:r>
          </a:p>
        </p:txBody>
      </p:sp>
    </p:spTree>
    <p:extLst>
      <p:ext uri="{BB962C8B-B14F-4D97-AF65-F5344CB8AC3E}">
        <p14:creationId xmlns:p14="http://schemas.microsoft.com/office/powerpoint/2010/main" val="84662126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36"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49538" y="4225660"/>
            <a:ext cx="7916304" cy="1116544"/>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Content Add-in</a:t>
                </a:r>
              </a:p>
              <a:p>
                <a:pPr marL="0" indent="0">
                  <a:lnSpc>
                    <a:spcPct val="100000"/>
                  </a:lnSpc>
                  <a:spcBef>
                    <a:spcPts val="0"/>
                  </a:spcBef>
                  <a:spcAft>
                    <a:spcPts val="600"/>
                  </a:spcAft>
                  <a:buNone/>
                </a:pPr>
                <a:r>
                  <a:rPr lang="en-US" sz="1568" dirty="0">
                    <a:solidFill>
                      <a:schemeClr val="tx1"/>
                    </a:solidFill>
                  </a:rPr>
                  <a:t>Add-in that runs within a document content with read/write access</a:t>
                </a:r>
              </a:p>
              <a:p>
                <a:pPr marL="0" indent="0">
                  <a:lnSpc>
                    <a:spcPct val="100000"/>
                  </a:lnSpc>
                  <a:spcBef>
                    <a:spcPts val="0"/>
                  </a:spcBef>
                  <a:spcAft>
                    <a:spcPts val="600"/>
                  </a:spcAft>
                  <a:buNone/>
                </a:pPr>
                <a:r>
                  <a:rPr lang="en-US" sz="1568"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15" name="Group 14"/>
          <p:cNvGrpSpPr/>
          <p:nvPr/>
        </p:nvGrpSpPr>
        <p:grpSpPr>
          <a:xfrm>
            <a:off x="449538" y="1915667"/>
            <a:ext cx="10357228" cy="1116545"/>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Contextual Mail Add-in</a:t>
              </a:r>
            </a:p>
            <a:p>
              <a:pPr marL="0" indent="0">
                <a:lnSpc>
                  <a:spcPct val="100000"/>
                </a:lnSpc>
                <a:spcBef>
                  <a:spcPts val="0"/>
                </a:spcBef>
                <a:spcAft>
                  <a:spcPts val="600"/>
                </a:spcAft>
                <a:buNone/>
              </a:pPr>
              <a:r>
                <a:rPr lang="en-US" sz="1568" dirty="0">
                  <a:solidFill>
                    <a:schemeClr val="tx1"/>
                  </a:solidFill>
                </a:rPr>
                <a:t>Add-in launched contextually from a mail message or appointment</a:t>
              </a:r>
            </a:p>
            <a:p>
              <a:pPr marL="0" indent="0">
                <a:lnSpc>
                  <a:spcPct val="100000"/>
                </a:lnSpc>
                <a:spcBef>
                  <a:spcPts val="0"/>
                </a:spcBef>
                <a:spcAft>
                  <a:spcPts val="600"/>
                </a:spcAft>
                <a:buNone/>
              </a:pPr>
              <a:r>
                <a:rPr lang="en-US" sz="1568"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grpSp>
        <p:nvGrpSpPr>
          <p:cNvPr id="25" name="Group 24"/>
          <p:cNvGrpSpPr/>
          <p:nvPr/>
        </p:nvGrpSpPr>
        <p:grpSpPr>
          <a:xfrm>
            <a:off x="449539" y="5391867"/>
            <a:ext cx="8837412" cy="1116544"/>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Add-in Command</a:t>
              </a:r>
            </a:p>
            <a:p>
              <a:pPr marL="0" indent="0">
                <a:lnSpc>
                  <a:spcPct val="100000"/>
                </a:lnSpc>
                <a:spcBef>
                  <a:spcPts val="0"/>
                </a:spcBef>
                <a:spcAft>
                  <a:spcPts val="600"/>
                </a:spcAft>
                <a:buNone/>
              </a:pPr>
              <a:r>
                <a:rPr lang="en-US" sz="1568" dirty="0">
                  <a:solidFill>
                    <a:schemeClr val="tx1"/>
                  </a:solidFill>
                </a:rPr>
                <a:t>Command in the Office UI to launch add-in or perform UI-less operation</a:t>
              </a:r>
            </a:p>
            <a:p>
              <a:pPr marL="0" indent="0">
                <a:lnSpc>
                  <a:spcPct val="100000"/>
                </a:lnSpc>
                <a:spcBef>
                  <a:spcPts val="0"/>
                </a:spcBef>
                <a:spcAft>
                  <a:spcPts val="600"/>
                </a:spcAft>
                <a:buNone/>
              </a:pPr>
              <a:r>
                <a:rPr lang="en-US" sz="1568"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35" name="Group 34"/>
          <p:cNvGrpSpPr/>
          <p:nvPr/>
        </p:nvGrpSpPr>
        <p:grpSpPr>
          <a:xfrm>
            <a:off x="449539" y="3077443"/>
            <a:ext cx="9234857" cy="1116545"/>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Task Pane Add-in</a:t>
                  </a:r>
                </a:p>
                <a:p>
                  <a:pPr marL="0" indent="0">
                    <a:lnSpc>
                      <a:spcPct val="100000"/>
                    </a:lnSpc>
                    <a:spcBef>
                      <a:spcPts val="0"/>
                    </a:spcBef>
                    <a:spcAft>
                      <a:spcPts val="600"/>
                    </a:spcAft>
                    <a:buNone/>
                  </a:pPr>
                  <a:r>
                    <a:rPr lang="en-US" sz="1568" dirty="0">
                      <a:solidFill>
                        <a:schemeClr val="tx1"/>
                      </a:solidFill>
                    </a:rPr>
                    <a:t>Add-in that runs beside a document/mail with read/write access</a:t>
                  </a:r>
                </a:p>
                <a:p>
                  <a:pPr marL="0" indent="0">
                    <a:lnSpc>
                      <a:spcPct val="100000"/>
                    </a:lnSpc>
                    <a:spcBef>
                      <a:spcPts val="0"/>
                    </a:spcBef>
                    <a:spcAft>
                      <a:spcPts val="600"/>
                    </a:spcAft>
                    <a:buNone/>
                  </a:pPr>
                  <a:r>
                    <a:rPr lang="en-US" sz="1568"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Tree>
    <p:extLst>
      <p:ext uri="{BB962C8B-B14F-4D97-AF65-F5344CB8AC3E}">
        <p14:creationId xmlns:p14="http://schemas.microsoft.com/office/powerpoint/2010/main" val="235673524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www.w3.org/XML/1998/namespace"/>
    <ds:schemaRef ds:uri="http://schemas.microsoft.com/office/2006/documentManagement/types"/>
    <ds:schemaRef ds:uri="http://schemas.microsoft.com/office/infopath/2007/PartnerControls"/>
    <ds:schemaRef ds:uri="http://purl.org/dc/dcmitype/"/>
    <ds:schemaRef ds:uri="http://purl.org/dc/elements/1.1/"/>
    <ds:schemaRef ds:uri="http://schemas.microsoft.com/office/2006/metadata/properties"/>
    <ds:schemaRef ds:uri="http://schemas.openxmlformats.org/package/2006/metadata/core-properties"/>
    <ds:schemaRef ds:uri="http://purl.org/dc/terms/"/>
    <ds:schemaRef ds:uri="5fad15d0-477e-40da-a20d-40d4ca777c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4726</Words>
  <Application>Microsoft Office PowerPoint</Application>
  <PresentationFormat>Custom</PresentationFormat>
  <Paragraphs>484</Paragraphs>
  <Slides>43</Slides>
  <Notes>21</Notes>
  <HiddenSlides>1</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43</vt:i4>
      </vt:variant>
    </vt:vector>
  </HeadingPairs>
  <TitlesOfParts>
    <vt:vector size="62" baseType="lpstr">
      <vt:lpstr>Arial</vt:lpstr>
      <vt:lpstr>Calibri</vt:lpstr>
      <vt:lpstr>Calibri Light</vt:lpstr>
      <vt:lpstr>Consolas</vt:lpstr>
      <vt:lpstr>Courier New</vt:lpstr>
      <vt:lpstr>Lucida Console</vt:lpstr>
      <vt:lpstr>Segoe</vt:lpstr>
      <vt:lpstr>Segoe Condensed</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Theme</vt:lpstr>
      <vt:lpstr>Office 365 Development</vt:lpstr>
      <vt:lpstr>Course Agenda</vt:lpstr>
      <vt:lpstr>Deep Dive in Office Outlook Add-ins</vt:lpstr>
      <vt:lpstr>Agenda </vt:lpstr>
      <vt:lpstr>Developer vision</vt:lpstr>
      <vt:lpstr>What is an Office Add-in?</vt:lpstr>
      <vt:lpstr>Add-in Capabilities</vt:lpstr>
      <vt:lpstr>Single Sign On</vt:lpstr>
      <vt:lpstr>Office Add-ins A new way to build extensions for Office</vt:lpstr>
      <vt:lpstr>Anatomy of an Office Add-in</vt:lpstr>
      <vt:lpstr>Mail Add-in</vt:lpstr>
      <vt:lpstr>Mail Add-ins – Up Close and Personal</vt:lpstr>
      <vt:lpstr>Mail Add-in Hosting</vt:lpstr>
      <vt:lpstr>Developing Mail Add-ins</vt:lpstr>
      <vt:lpstr>Steps to Implementing, Testing and Debugging</vt:lpstr>
      <vt:lpstr>PowerPoint Presentation</vt:lpstr>
      <vt:lpstr>Contextual Activation and Rules</vt:lpstr>
      <vt:lpstr>Rule-based Activation</vt:lpstr>
      <vt:lpstr>Activation Rule Types</vt:lpstr>
      <vt:lpstr>Well-known Entity Examples</vt:lpstr>
      <vt:lpstr>Office.js API</vt:lpstr>
      <vt:lpstr>Accessing the Office.js API for Outlook</vt:lpstr>
      <vt:lpstr>PowerPoint Presentation</vt:lpstr>
      <vt:lpstr>Compose Add-ins</vt:lpstr>
      <vt:lpstr>Compose Add-ins Activation</vt:lpstr>
      <vt:lpstr>Compose Mail Add-ins capabilities</vt:lpstr>
      <vt:lpstr>Compose Mail Add-ins capabilities</vt:lpstr>
      <vt:lpstr>Compose Mail Add-ins capabilities</vt:lpstr>
      <vt:lpstr>Compose Mail Add-ins capabilities</vt:lpstr>
      <vt:lpstr>Compose Mail Add-ins capabilities</vt:lpstr>
      <vt:lpstr>Compose Mail Add-ins capabilities</vt:lpstr>
      <vt:lpstr>PowerPoint Presentation</vt:lpstr>
      <vt:lpstr>Outlook Add-in Vision</vt:lpstr>
      <vt:lpstr>Outlook Add-in Vision</vt:lpstr>
      <vt:lpstr>Body Text Highlighting</vt:lpstr>
      <vt:lpstr>Add-in Commands (Office 2016)</vt:lpstr>
      <vt:lpstr>Commands UI (Office 2016)</vt:lpstr>
      <vt:lpstr>PowerPoint Presentation</vt:lpstr>
      <vt:lpstr>Summary</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